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7" r:id="rId5"/>
    <p:sldId id="384" r:id="rId6"/>
    <p:sldId id="279" r:id="rId7"/>
    <p:sldId id="317" r:id="rId8"/>
    <p:sldId id="268" r:id="rId9"/>
    <p:sldId id="397" r:id="rId10"/>
    <p:sldId id="392" r:id="rId11"/>
    <p:sldId id="394" r:id="rId12"/>
    <p:sldId id="393" r:id="rId13"/>
    <p:sldId id="395" r:id="rId14"/>
    <p:sldId id="396" r:id="rId15"/>
    <p:sldId id="391" r:id="rId1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07F45-0C4B-48CF-836D-D5D6556BEF4F}" v="1" dt="2022-06-10T20:03:22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ël Pépin" userId="7197f7fe27db82b7" providerId="LiveId" clId="{C0C07F45-0C4B-48CF-836D-D5D6556BEF4F}"/>
    <pc:docChg chg="modSld">
      <pc:chgData name="Yoël Pépin" userId="7197f7fe27db82b7" providerId="LiveId" clId="{C0C07F45-0C4B-48CF-836D-D5D6556BEF4F}" dt="2022-06-10T20:03:22.928" v="0" actId="20577"/>
      <pc:docMkLst>
        <pc:docMk/>
      </pc:docMkLst>
      <pc:sldChg chg="modSp">
        <pc:chgData name="Yoël Pépin" userId="7197f7fe27db82b7" providerId="LiveId" clId="{C0C07F45-0C4B-48CF-836D-D5D6556BEF4F}" dt="2022-06-10T20:03:22.928" v="0" actId="20577"/>
        <pc:sldMkLst>
          <pc:docMk/>
          <pc:sldMk cId="259352132" sldId="394"/>
        </pc:sldMkLst>
        <pc:graphicFrameChg chg="mod">
          <ac:chgData name="Yoël Pépin" userId="7197f7fe27db82b7" providerId="LiveId" clId="{C0C07F45-0C4B-48CF-836D-D5D6556BEF4F}" dt="2022-06-10T20:03:22.928" v="0" actId="20577"/>
          <ac:graphicFrameMkLst>
            <pc:docMk/>
            <pc:sldMk cId="259352132" sldId="394"/>
            <ac:graphicFrameMk id="3" creationId="{97503588-70B0-F22A-557F-E7430AAA737B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47F1D-388F-4360-8D4D-04B4E742C84F}" type="doc">
      <dgm:prSet loTypeId="urn:microsoft.com/office/officeart/2005/8/layout/arrow3" loCatId="relationship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7EED3E9D-3013-4118-A9EC-AE31C1FDAEC7}">
      <dgm:prSet phldrT="[Texte]"/>
      <dgm:spPr/>
      <dgm:t>
        <a:bodyPr/>
        <a:lstStyle/>
        <a:p>
          <a:r>
            <a:rPr lang="fr-FR" dirty="0"/>
            <a:t>Dissuader la dépense</a:t>
          </a:r>
        </a:p>
      </dgm:t>
    </dgm:pt>
    <dgm:pt modelId="{13F6F0E4-FA5C-4145-BC3B-94085571B8D6}" type="parTrans" cxnId="{F645AA20-65DC-4C7B-9B89-FAADA3EF1134}">
      <dgm:prSet/>
      <dgm:spPr/>
      <dgm:t>
        <a:bodyPr/>
        <a:lstStyle/>
        <a:p>
          <a:endParaRPr lang="fr-FR"/>
        </a:p>
      </dgm:t>
    </dgm:pt>
    <dgm:pt modelId="{7200974E-46A8-4E47-A126-EF8546FA9432}" type="sibTrans" cxnId="{F645AA20-65DC-4C7B-9B89-FAADA3EF1134}">
      <dgm:prSet/>
      <dgm:spPr/>
      <dgm:t>
        <a:bodyPr/>
        <a:lstStyle/>
        <a:p>
          <a:endParaRPr lang="fr-FR"/>
        </a:p>
      </dgm:t>
    </dgm:pt>
    <dgm:pt modelId="{D4F16454-5883-4010-8D29-A2AE3676C622}">
      <dgm:prSet phldrT="[Texte]"/>
      <dgm:spPr/>
      <dgm:t>
        <a:bodyPr/>
        <a:lstStyle/>
        <a:p>
          <a:r>
            <a:rPr lang="fr-FR" dirty="0"/>
            <a:t>Motiver l’économies et l’organisation</a:t>
          </a:r>
        </a:p>
      </dgm:t>
    </dgm:pt>
    <dgm:pt modelId="{1FDB17DF-B9F4-467C-8D6D-124F890F1D06}" type="parTrans" cxnId="{C7B53F95-EB5F-483C-9567-E332EB8574D5}">
      <dgm:prSet/>
      <dgm:spPr/>
      <dgm:t>
        <a:bodyPr/>
        <a:lstStyle/>
        <a:p>
          <a:endParaRPr lang="fr-FR"/>
        </a:p>
      </dgm:t>
    </dgm:pt>
    <dgm:pt modelId="{7B9B949D-9874-46D2-95E9-80E6FC884B8F}" type="sibTrans" cxnId="{C7B53F95-EB5F-483C-9567-E332EB8574D5}">
      <dgm:prSet/>
      <dgm:spPr/>
      <dgm:t>
        <a:bodyPr/>
        <a:lstStyle/>
        <a:p>
          <a:endParaRPr lang="fr-FR"/>
        </a:p>
      </dgm:t>
    </dgm:pt>
    <dgm:pt modelId="{424C0B0E-5AE6-41D2-9351-46FE09C33270}" type="pres">
      <dgm:prSet presAssocID="{53D47F1D-388F-4360-8D4D-04B4E742C84F}" presName="compositeShape" presStyleCnt="0">
        <dgm:presLayoutVars>
          <dgm:chMax val="2"/>
          <dgm:dir/>
          <dgm:resizeHandles val="exact"/>
        </dgm:presLayoutVars>
      </dgm:prSet>
      <dgm:spPr/>
    </dgm:pt>
    <dgm:pt modelId="{E5B646F0-0325-4B91-B640-6D858C97D36C}" type="pres">
      <dgm:prSet presAssocID="{53D47F1D-388F-4360-8D4D-04B4E742C84F}" presName="divider" presStyleLbl="fgShp" presStyleIdx="0" presStyleCnt="1"/>
      <dgm:spPr/>
    </dgm:pt>
    <dgm:pt modelId="{32C28F63-7D45-47AE-BBEF-1ED4F0E7B361}" type="pres">
      <dgm:prSet presAssocID="{7EED3E9D-3013-4118-A9EC-AE31C1FDAEC7}" presName="downArrow" presStyleLbl="node1" presStyleIdx="0" presStyleCnt="2"/>
      <dgm:spPr/>
    </dgm:pt>
    <dgm:pt modelId="{8DBF26F4-68DB-4959-A14B-3D9C7CA25DBA}" type="pres">
      <dgm:prSet presAssocID="{7EED3E9D-3013-4118-A9EC-AE31C1FDAEC7}" presName="downArrowText" presStyleLbl="revTx" presStyleIdx="0" presStyleCnt="2">
        <dgm:presLayoutVars>
          <dgm:bulletEnabled val="1"/>
        </dgm:presLayoutVars>
      </dgm:prSet>
      <dgm:spPr/>
    </dgm:pt>
    <dgm:pt modelId="{F38707E6-0441-434B-9299-91D744D1A759}" type="pres">
      <dgm:prSet presAssocID="{D4F16454-5883-4010-8D29-A2AE3676C622}" presName="upArrow" presStyleLbl="node1" presStyleIdx="1" presStyleCnt="2"/>
      <dgm:spPr/>
    </dgm:pt>
    <dgm:pt modelId="{717CF4FB-7767-475E-9197-6759FCDCDB1C}" type="pres">
      <dgm:prSet presAssocID="{D4F16454-5883-4010-8D29-A2AE3676C622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9551708-A8C7-4E76-BAF8-8B351654D812}" type="presOf" srcId="{53D47F1D-388F-4360-8D4D-04B4E742C84F}" destId="{424C0B0E-5AE6-41D2-9351-46FE09C33270}" srcOrd="0" destOrd="0" presId="urn:microsoft.com/office/officeart/2005/8/layout/arrow3"/>
    <dgm:cxn modelId="{F645AA20-65DC-4C7B-9B89-FAADA3EF1134}" srcId="{53D47F1D-388F-4360-8D4D-04B4E742C84F}" destId="{7EED3E9D-3013-4118-A9EC-AE31C1FDAEC7}" srcOrd="0" destOrd="0" parTransId="{13F6F0E4-FA5C-4145-BC3B-94085571B8D6}" sibTransId="{7200974E-46A8-4E47-A126-EF8546FA9432}"/>
    <dgm:cxn modelId="{13DB748E-754E-4538-A270-5D084D936664}" type="presOf" srcId="{D4F16454-5883-4010-8D29-A2AE3676C622}" destId="{717CF4FB-7767-475E-9197-6759FCDCDB1C}" srcOrd="0" destOrd="0" presId="urn:microsoft.com/office/officeart/2005/8/layout/arrow3"/>
    <dgm:cxn modelId="{93C08D90-AEA4-4831-84E5-9CE7A5867687}" type="presOf" srcId="{7EED3E9D-3013-4118-A9EC-AE31C1FDAEC7}" destId="{8DBF26F4-68DB-4959-A14B-3D9C7CA25DBA}" srcOrd="0" destOrd="0" presId="urn:microsoft.com/office/officeart/2005/8/layout/arrow3"/>
    <dgm:cxn modelId="{C7B53F95-EB5F-483C-9567-E332EB8574D5}" srcId="{53D47F1D-388F-4360-8D4D-04B4E742C84F}" destId="{D4F16454-5883-4010-8D29-A2AE3676C622}" srcOrd="1" destOrd="0" parTransId="{1FDB17DF-B9F4-467C-8D6D-124F890F1D06}" sibTransId="{7B9B949D-9874-46D2-95E9-80E6FC884B8F}"/>
    <dgm:cxn modelId="{5031EC40-F66E-4102-AD28-09230B467254}" type="presParOf" srcId="{424C0B0E-5AE6-41D2-9351-46FE09C33270}" destId="{E5B646F0-0325-4B91-B640-6D858C97D36C}" srcOrd="0" destOrd="0" presId="urn:microsoft.com/office/officeart/2005/8/layout/arrow3"/>
    <dgm:cxn modelId="{5E5D8245-7B77-4D9C-9134-BFF45243D0BE}" type="presParOf" srcId="{424C0B0E-5AE6-41D2-9351-46FE09C33270}" destId="{32C28F63-7D45-47AE-BBEF-1ED4F0E7B361}" srcOrd="1" destOrd="0" presId="urn:microsoft.com/office/officeart/2005/8/layout/arrow3"/>
    <dgm:cxn modelId="{DF7F544B-3B86-4EEA-91F5-85E86F51103C}" type="presParOf" srcId="{424C0B0E-5AE6-41D2-9351-46FE09C33270}" destId="{8DBF26F4-68DB-4959-A14B-3D9C7CA25DBA}" srcOrd="2" destOrd="0" presId="urn:microsoft.com/office/officeart/2005/8/layout/arrow3"/>
    <dgm:cxn modelId="{AEDB04CA-7C4E-44D7-BA73-10920EE72D9A}" type="presParOf" srcId="{424C0B0E-5AE6-41D2-9351-46FE09C33270}" destId="{F38707E6-0441-434B-9299-91D744D1A759}" srcOrd="3" destOrd="0" presId="urn:microsoft.com/office/officeart/2005/8/layout/arrow3"/>
    <dgm:cxn modelId="{21F39502-9DE4-432D-804F-05738C82BCA7}" type="presParOf" srcId="{424C0B0E-5AE6-41D2-9351-46FE09C33270}" destId="{717CF4FB-7767-475E-9197-6759FCDCDB1C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B0452-EFC7-49E0-BF75-E06A1322D049}" type="doc">
      <dgm:prSet loTypeId="urn:microsoft.com/office/officeart/2005/8/layout/matrix3" loCatId="matrix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60364FA1-965F-40D3-8FCB-5A7436E344EB}">
      <dgm:prSet phldrT="[Texte]"/>
      <dgm:spPr/>
      <dgm:t>
        <a:bodyPr/>
        <a:lstStyle/>
        <a:p>
          <a:r>
            <a:rPr lang="fr-FR" dirty="0"/>
            <a:t>Forces</a:t>
          </a:r>
        </a:p>
      </dgm:t>
    </dgm:pt>
    <dgm:pt modelId="{1D9C5BA9-06FD-4215-AC57-C35A8E068CAC}" type="parTrans" cxnId="{AF69EBDC-D41E-4353-A478-3170C60F996D}">
      <dgm:prSet/>
      <dgm:spPr/>
      <dgm:t>
        <a:bodyPr/>
        <a:lstStyle/>
        <a:p>
          <a:endParaRPr lang="fr-FR"/>
        </a:p>
      </dgm:t>
    </dgm:pt>
    <dgm:pt modelId="{7290C2C8-168B-4181-91E8-0CC00E1622F6}" type="sibTrans" cxnId="{AF69EBDC-D41E-4353-A478-3170C60F996D}">
      <dgm:prSet/>
      <dgm:spPr/>
      <dgm:t>
        <a:bodyPr/>
        <a:lstStyle/>
        <a:p>
          <a:endParaRPr lang="fr-FR"/>
        </a:p>
      </dgm:t>
    </dgm:pt>
    <dgm:pt modelId="{DAD1808B-456C-4815-BDF3-79BEBF8CAD68}">
      <dgm:prSet phldrT="[Texte]"/>
      <dgm:spPr/>
      <dgm:t>
        <a:bodyPr/>
        <a:lstStyle/>
        <a:p>
          <a:r>
            <a:rPr lang="fr-FR" dirty="0"/>
            <a:t>Faiblesses</a:t>
          </a:r>
        </a:p>
      </dgm:t>
    </dgm:pt>
    <dgm:pt modelId="{E3753BD3-92EC-45FB-BF69-13E18959F263}" type="parTrans" cxnId="{94DFC47C-2379-4635-AB40-43DFF684392A}">
      <dgm:prSet/>
      <dgm:spPr/>
      <dgm:t>
        <a:bodyPr/>
        <a:lstStyle/>
        <a:p>
          <a:endParaRPr lang="fr-FR"/>
        </a:p>
      </dgm:t>
    </dgm:pt>
    <dgm:pt modelId="{047E549B-BC93-457B-8B75-FC5A30CD9A15}" type="sibTrans" cxnId="{94DFC47C-2379-4635-AB40-43DFF684392A}">
      <dgm:prSet/>
      <dgm:spPr/>
      <dgm:t>
        <a:bodyPr/>
        <a:lstStyle/>
        <a:p>
          <a:endParaRPr lang="fr-FR"/>
        </a:p>
      </dgm:t>
    </dgm:pt>
    <dgm:pt modelId="{2AAAC8BD-C2E0-478F-9DF8-F9278C860BBD}">
      <dgm:prSet phldrT="[Texte]"/>
      <dgm:spPr/>
      <dgm:t>
        <a:bodyPr/>
        <a:lstStyle/>
        <a:p>
          <a:r>
            <a:rPr lang="fr-FR" dirty="0"/>
            <a:t>Opportunités</a:t>
          </a:r>
        </a:p>
      </dgm:t>
    </dgm:pt>
    <dgm:pt modelId="{558E3239-BBAD-442F-B815-7B8BA65BAB90}" type="parTrans" cxnId="{C3CF4765-D3E8-418A-A46F-7CA0B0925DD8}">
      <dgm:prSet/>
      <dgm:spPr/>
      <dgm:t>
        <a:bodyPr/>
        <a:lstStyle/>
        <a:p>
          <a:endParaRPr lang="fr-FR"/>
        </a:p>
      </dgm:t>
    </dgm:pt>
    <dgm:pt modelId="{57125C1F-E607-462A-B6B7-C74CE77E8224}" type="sibTrans" cxnId="{C3CF4765-D3E8-418A-A46F-7CA0B0925DD8}">
      <dgm:prSet/>
      <dgm:spPr/>
      <dgm:t>
        <a:bodyPr/>
        <a:lstStyle/>
        <a:p>
          <a:endParaRPr lang="fr-FR"/>
        </a:p>
      </dgm:t>
    </dgm:pt>
    <dgm:pt modelId="{1E5ED8B1-F0C5-4D20-9361-3AB3BF722D00}">
      <dgm:prSet phldrT="[Texte]"/>
      <dgm:spPr/>
      <dgm:t>
        <a:bodyPr/>
        <a:lstStyle/>
        <a:p>
          <a:r>
            <a:rPr lang="fr-FR" dirty="0"/>
            <a:t>Menaces</a:t>
          </a:r>
        </a:p>
      </dgm:t>
    </dgm:pt>
    <dgm:pt modelId="{D5F5242D-D4E9-45E7-979E-8DDBCAD43A94}" type="parTrans" cxnId="{BC9BDE96-BD5B-4CEC-A2E4-FE23F7E3BFD5}">
      <dgm:prSet/>
      <dgm:spPr/>
      <dgm:t>
        <a:bodyPr/>
        <a:lstStyle/>
        <a:p>
          <a:endParaRPr lang="fr-FR"/>
        </a:p>
      </dgm:t>
    </dgm:pt>
    <dgm:pt modelId="{FFE8D1F1-44B9-432B-836A-F9C765776952}" type="sibTrans" cxnId="{BC9BDE96-BD5B-4CEC-A2E4-FE23F7E3BFD5}">
      <dgm:prSet/>
      <dgm:spPr/>
      <dgm:t>
        <a:bodyPr/>
        <a:lstStyle/>
        <a:p>
          <a:endParaRPr lang="fr-FR"/>
        </a:p>
      </dgm:t>
    </dgm:pt>
    <dgm:pt modelId="{6E03F29E-7459-4B16-9AE3-302F79C9499A}">
      <dgm:prSet phldrT="[Texte]"/>
      <dgm:spPr/>
      <dgm:t>
        <a:bodyPr/>
        <a:lstStyle/>
        <a:p>
          <a:r>
            <a:rPr lang="fr-FR" dirty="0"/>
            <a:t>Proof Of Concept Clair</a:t>
          </a:r>
        </a:p>
      </dgm:t>
    </dgm:pt>
    <dgm:pt modelId="{B9E8FB70-942D-4D54-AB08-B7107E3B89E4}" type="parTrans" cxnId="{7A8A0663-B6C5-4C77-9E13-E1FDA88754C5}">
      <dgm:prSet/>
      <dgm:spPr/>
      <dgm:t>
        <a:bodyPr/>
        <a:lstStyle/>
        <a:p>
          <a:endParaRPr lang="fr-FR"/>
        </a:p>
      </dgm:t>
    </dgm:pt>
    <dgm:pt modelId="{B1F9FAC6-7D89-4EC1-9A7E-28DE908B38C7}" type="sibTrans" cxnId="{7A8A0663-B6C5-4C77-9E13-E1FDA88754C5}">
      <dgm:prSet/>
      <dgm:spPr/>
      <dgm:t>
        <a:bodyPr/>
        <a:lstStyle/>
        <a:p>
          <a:endParaRPr lang="fr-FR"/>
        </a:p>
      </dgm:t>
    </dgm:pt>
    <dgm:pt modelId="{00F278B9-A3A0-4E08-BCDE-459D0CBC949B}">
      <dgm:prSet phldrT="[Texte]"/>
      <dgm:spPr/>
      <dgm:t>
        <a:bodyPr/>
        <a:lstStyle/>
        <a:p>
          <a:r>
            <a:rPr lang="fr-FR" dirty="0"/>
            <a:t>Développement informatique aisé</a:t>
          </a:r>
        </a:p>
      </dgm:t>
    </dgm:pt>
    <dgm:pt modelId="{0F5D3FB4-3820-416D-8AE4-B0037F37710C}" type="parTrans" cxnId="{5D90372C-CFEE-478F-B377-9846A5DAC88A}">
      <dgm:prSet/>
      <dgm:spPr/>
      <dgm:t>
        <a:bodyPr/>
        <a:lstStyle/>
        <a:p>
          <a:endParaRPr lang="fr-FR"/>
        </a:p>
      </dgm:t>
    </dgm:pt>
    <dgm:pt modelId="{109955FD-E92F-408F-82ED-5450C02BB1B2}" type="sibTrans" cxnId="{5D90372C-CFEE-478F-B377-9846A5DAC88A}">
      <dgm:prSet/>
      <dgm:spPr/>
      <dgm:t>
        <a:bodyPr/>
        <a:lstStyle/>
        <a:p>
          <a:endParaRPr lang="fr-FR"/>
        </a:p>
      </dgm:t>
    </dgm:pt>
    <dgm:pt modelId="{CBD74AF7-7B5A-4F91-A57E-0F2B6065D1BB}">
      <dgm:prSet phldrT="[Texte]"/>
      <dgm:spPr/>
      <dgm:t>
        <a:bodyPr/>
        <a:lstStyle/>
        <a:p>
          <a:r>
            <a:rPr lang="fr-FR" dirty="0"/>
            <a:t>Public en Fracture numérique</a:t>
          </a:r>
        </a:p>
      </dgm:t>
    </dgm:pt>
    <dgm:pt modelId="{6BF764A8-E770-4DFA-A350-5FDF846B7808}" type="parTrans" cxnId="{D4100A63-15AB-4E09-A589-E59B73662AD8}">
      <dgm:prSet/>
      <dgm:spPr/>
      <dgm:t>
        <a:bodyPr/>
        <a:lstStyle/>
        <a:p>
          <a:endParaRPr lang="fr-FR"/>
        </a:p>
      </dgm:t>
    </dgm:pt>
    <dgm:pt modelId="{8815974D-8839-4889-A9B3-86065A1DCB84}" type="sibTrans" cxnId="{D4100A63-15AB-4E09-A589-E59B73662AD8}">
      <dgm:prSet/>
      <dgm:spPr/>
      <dgm:t>
        <a:bodyPr/>
        <a:lstStyle/>
        <a:p>
          <a:endParaRPr lang="fr-FR"/>
        </a:p>
      </dgm:t>
    </dgm:pt>
    <dgm:pt modelId="{129DF245-7A06-4BBA-B8B8-C9031A02D918}">
      <dgm:prSet phldrT="[Texte]"/>
      <dgm:spPr/>
      <dgm:t>
        <a:bodyPr/>
        <a:lstStyle/>
        <a:p>
          <a:r>
            <a:rPr lang="fr-FR" dirty="0"/>
            <a:t>Problématique vécue</a:t>
          </a:r>
        </a:p>
      </dgm:t>
    </dgm:pt>
    <dgm:pt modelId="{DDC7AF12-D665-4A00-BD09-557C5A7C2E42}" type="parTrans" cxnId="{0047823A-A289-4B14-8C2D-0C6DCBA59175}">
      <dgm:prSet/>
      <dgm:spPr/>
      <dgm:t>
        <a:bodyPr/>
        <a:lstStyle/>
        <a:p>
          <a:endParaRPr lang="fr-FR"/>
        </a:p>
      </dgm:t>
    </dgm:pt>
    <dgm:pt modelId="{7A7C7639-E0E4-4A81-AB7E-655C0EFD7B8F}" type="sibTrans" cxnId="{0047823A-A289-4B14-8C2D-0C6DCBA59175}">
      <dgm:prSet/>
      <dgm:spPr/>
      <dgm:t>
        <a:bodyPr/>
        <a:lstStyle/>
        <a:p>
          <a:endParaRPr lang="fr-FR"/>
        </a:p>
      </dgm:t>
    </dgm:pt>
    <dgm:pt modelId="{6F46AFFA-E583-43E5-96DC-5EE22F0AB111}">
      <dgm:prSet phldrT="[Texte]"/>
      <dgm:spPr/>
      <dgm:t>
        <a:bodyPr/>
        <a:lstStyle/>
        <a:p>
          <a:r>
            <a:rPr lang="fr-FR" dirty="0"/>
            <a:t>Accès direct aux comptes2</a:t>
          </a:r>
        </a:p>
      </dgm:t>
    </dgm:pt>
    <dgm:pt modelId="{40680C76-2949-4444-8959-08925EABC5E5}" type="parTrans" cxnId="{BDA34372-11E9-4DCD-A18C-95579B73999E}">
      <dgm:prSet/>
      <dgm:spPr/>
      <dgm:t>
        <a:bodyPr/>
        <a:lstStyle/>
        <a:p>
          <a:endParaRPr lang="fr-FR"/>
        </a:p>
      </dgm:t>
    </dgm:pt>
    <dgm:pt modelId="{F3C2EDCF-2EF2-46F5-97E3-2B469EB31277}" type="sibTrans" cxnId="{BDA34372-11E9-4DCD-A18C-95579B73999E}">
      <dgm:prSet/>
      <dgm:spPr/>
      <dgm:t>
        <a:bodyPr/>
        <a:lstStyle/>
        <a:p>
          <a:endParaRPr lang="fr-FR"/>
        </a:p>
      </dgm:t>
    </dgm:pt>
    <dgm:pt modelId="{82E66CFF-5067-4E9F-875A-AAD74683D745}">
      <dgm:prSet/>
      <dgm:spPr/>
      <dgm:t>
        <a:bodyPr/>
        <a:lstStyle/>
        <a:p>
          <a:r>
            <a:rPr lang="fr-FR" dirty="0"/>
            <a:t>Idée originale</a:t>
          </a:r>
        </a:p>
      </dgm:t>
    </dgm:pt>
    <dgm:pt modelId="{87090BAA-3D91-4FB7-B098-A6CAD2528652}" type="parTrans" cxnId="{5724CE15-02BD-4640-8E16-E6E5098BA61E}">
      <dgm:prSet/>
      <dgm:spPr/>
      <dgm:t>
        <a:bodyPr/>
        <a:lstStyle/>
        <a:p>
          <a:endParaRPr lang="fr-FR"/>
        </a:p>
      </dgm:t>
    </dgm:pt>
    <dgm:pt modelId="{E700BEF2-3DC5-4F32-8519-C8019BF5B3A3}" type="sibTrans" cxnId="{5724CE15-02BD-4640-8E16-E6E5098BA61E}">
      <dgm:prSet/>
      <dgm:spPr/>
      <dgm:t>
        <a:bodyPr/>
        <a:lstStyle/>
        <a:p>
          <a:endParaRPr lang="fr-FR"/>
        </a:p>
      </dgm:t>
    </dgm:pt>
    <dgm:pt modelId="{337B9F65-64A8-48CE-AE7B-64151CFB12AE}">
      <dgm:prSet/>
      <dgm:spPr/>
      <dgm:t>
        <a:bodyPr/>
        <a:lstStyle/>
        <a:p>
          <a:r>
            <a:rPr lang="fr-FR" dirty="0"/>
            <a:t>Besoin réel</a:t>
          </a:r>
        </a:p>
      </dgm:t>
    </dgm:pt>
    <dgm:pt modelId="{3C0FA938-3A2D-4A91-B0A9-50ED32A9B3C8}" type="parTrans" cxnId="{E9CF29FB-3E5B-48BD-89A7-79DB99077EA5}">
      <dgm:prSet/>
      <dgm:spPr/>
      <dgm:t>
        <a:bodyPr/>
        <a:lstStyle/>
        <a:p>
          <a:endParaRPr lang="fr-FR"/>
        </a:p>
      </dgm:t>
    </dgm:pt>
    <dgm:pt modelId="{D4AB5AA0-6B82-4CDF-A183-8D4D286BD6CD}" type="sibTrans" cxnId="{E9CF29FB-3E5B-48BD-89A7-79DB99077EA5}">
      <dgm:prSet/>
      <dgm:spPr/>
      <dgm:t>
        <a:bodyPr/>
        <a:lstStyle/>
        <a:p>
          <a:endParaRPr lang="fr-FR"/>
        </a:p>
      </dgm:t>
    </dgm:pt>
    <dgm:pt modelId="{BC0AB298-8DF0-4333-99A3-C244B5193AC9}">
      <dgm:prSet/>
      <dgm:spPr/>
      <dgm:t>
        <a:bodyPr/>
        <a:lstStyle/>
        <a:p>
          <a:r>
            <a:rPr lang="fr-FR" dirty="0"/>
            <a:t>Sortie de Covid et Augmentation de l’essence difficile</a:t>
          </a:r>
        </a:p>
      </dgm:t>
    </dgm:pt>
    <dgm:pt modelId="{5EA89E1D-388D-42A5-805E-2CBEFCE8965F}" type="parTrans" cxnId="{2D6CF39D-F562-4C3F-A27F-18611F96BD84}">
      <dgm:prSet/>
      <dgm:spPr/>
      <dgm:t>
        <a:bodyPr/>
        <a:lstStyle/>
        <a:p>
          <a:endParaRPr lang="fr-FR"/>
        </a:p>
      </dgm:t>
    </dgm:pt>
    <dgm:pt modelId="{8EEA7E7E-1A74-4180-A3FE-8BEE40A254CC}" type="sibTrans" cxnId="{2D6CF39D-F562-4C3F-A27F-18611F96BD84}">
      <dgm:prSet/>
      <dgm:spPr/>
      <dgm:t>
        <a:bodyPr/>
        <a:lstStyle/>
        <a:p>
          <a:endParaRPr lang="fr-FR"/>
        </a:p>
      </dgm:t>
    </dgm:pt>
    <dgm:pt modelId="{A195A7DD-0241-4788-BE5B-1707F865E7BA}">
      <dgm:prSet phldrT="[Texte]"/>
      <dgm:spPr/>
      <dgm:t>
        <a:bodyPr/>
        <a:lstStyle/>
        <a:p>
          <a:r>
            <a:rPr lang="fr-FR" dirty="0"/>
            <a:t>Approbation Banque de France</a:t>
          </a:r>
        </a:p>
      </dgm:t>
    </dgm:pt>
    <dgm:pt modelId="{AF452594-8C21-486A-8EB9-386C8557DCBD}" type="parTrans" cxnId="{FF0C2154-A71D-4F82-ADCD-AC24E499B972}">
      <dgm:prSet/>
      <dgm:spPr/>
      <dgm:t>
        <a:bodyPr/>
        <a:lstStyle/>
        <a:p>
          <a:endParaRPr lang="fr-FR"/>
        </a:p>
      </dgm:t>
    </dgm:pt>
    <dgm:pt modelId="{D23667C0-16EF-44C5-B1ED-C3922EFE4B49}" type="sibTrans" cxnId="{FF0C2154-A71D-4F82-ADCD-AC24E499B972}">
      <dgm:prSet/>
      <dgm:spPr/>
      <dgm:t>
        <a:bodyPr/>
        <a:lstStyle/>
        <a:p>
          <a:endParaRPr lang="fr-FR"/>
        </a:p>
      </dgm:t>
    </dgm:pt>
    <dgm:pt modelId="{62F5F060-C7B0-4AF2-9095-0A22349597C9}">
      <dgm:prSet phldrT="[Texte]"/>
      <dgm:spPr/>
      <dgm:t>
        <a:bodyPr/>
        <a:lstStyle/>
        <a:p>
          <a:r>
            <a:rPr lang="fr-FR" dirty="0"/>
            <a:t>Fonctionnalités Premium peu explorée pour l’instant</a:t>
          </a:r>
        </a:p>
      </dgm:t>
    </dgm:pt>
    <dgm:pt modelId="{C2175E90-56E0-44C1-A728-5AC46AEE6A2A}" type="parTrans" cxnId="{3A9D4004-0FEA-4C2B-A616-442DA455F253}">
      <dgm:prSet/>
      <dgm:spPr/>
      <dgm:t>
        <a:bodyPr/>
        <a:lstStyle/>
        <a:p>
          <a:endParaRPr lang="fr-FR"/>
        </a:p>
      </dgm:t>
    </dgm:pt>
    <dgm:pt modelId="{1E56C64E-673A-4491-980E-AA1093E92319}" type="sibTrans" cxnId="{3A9D4004-0FEA-4C2B-A616-442DA455F253}">
      <dgm:prSet/>
      <dgm:spPr/>
      <dgm:t>
        <a:bodyPr/>
        <a:lstStyle/>
        <a:p>
          <a:endParaRPr lang="fr-FR"/>
        </a:p>
      </dgm:t>
    </dgm:pt>
    <dgm:pt modelId="{6EC59EAC-C8CC-4DEE-B774-080ACDBC7C06}">
      <dgm:prSet/>
      <dgm:spPr/>
      <dgm:t>
        <a:bodyPr/>
        <a:lstStyle/>
        <a:p>
          <a:r>
            <a:rPr lang="fr-FR" dirty="0"/>
            <a:t>IA sur la détection de Budget associé et sur une estimation du mois prochain</a:t>
          </a:r>
        </a:p>
      </dgm:t>
    </dgm:pt>
    <dgm:pt modelId="{801626BD-BF69-43C1-9F40-D59CC840CF1B}" type="parTrans" cxnId="{1637B182-9517-4BFC-B057-C764C7004467}">
      <dgm:prSet/>
      <dgm:spPr/>
    </dgm:pt>
    <dgm:pt modelId="{D9FB2602-7928-497D-A946-BCAD3E079C0A}" type="sibTrans" cxnId="{1637B182-9517-4BFC-B057-C764C7004467}">
      <dgm:prSet/>
      <dgm:spPr/>
    </dgm:pt>
    <dgm:pt modelId="{A42CDB18-78CD-4726-8EF9-AC9187C26396}" type="pres">
      <dgm:prSet presAssocID="{767B0452-EFC7-49E0-BF75-E06A1322D049}" presName="matrix" presStyleCnt="0">
        <dgm:presLayoutVars>
          <dgm:chMax val="1"/>
          <dgm:dir/>
          <dgm:resizeHandles val="exact"/>
        </dgm:presLayoutVars>
      </dgm:prSet>
      <dgm:spPr/>
    </dgm:pt>
    <dgm:pt modelId="{6A14B17B-B0D9-437B-BA4F-728207714DA0}" type="pres">
      <dgm:prSet presAssocID="{767B0452-EFC7-49E0-BF75-E06A1322D049}" presName="diamond" presStyleLbl="bgShp" presStyleIdx="0" presStyleCnt="1"/>
      <dgm:spPr/>
    </dgm:pt>
    <dgm:pt modelId="{551746FC-CC9C-42A4-A71B-6AD89F7C713E}" type="pres">
      <dgm:prSet presAssocID="{767B0452-EFC7-49E0-BF75-E06A1322D04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4C5EEC5-9AB1-4EBF-9E77-DE6D447B4DD0}" type="pres">
      <dgm:prSet presAssocID="{767B0452-EFC7-49E0-BF75-E06A1322D04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BEFF394-F3FA-43D5-A6A2-288383F9E8CA}" type="pres">
      <dgm:prSet presAssocID="{767B0452-EFC7-49E0-BF75-E06A1322D04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7233FF-6D64-4FBE-B811-CB7D47F3DD3E}" type="pres">
      <dgm:prSet presAssocID="{767B0452-EFC7-49E0-BF75-E06A1322D04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A9D4004-0FEA-4C2B-A616-442DA455F253}" srcId="{1E5ED8B1-F0C5-4D20-9361-3AB3BF722D00}" destId="{62F5F060-C7B0-4AF2-9095-0A22349597C9}" srcOrd="1" destOrd="0" parTransId="{C2175E90-56E0-44C1-A728-5AC46AEE6A2A}" sibTransId="{1E56C64E-673A-4491-980E-AA1093E92319}"/>
    <dgm:cxn modelId="{F882FA13-B7A0-4D59-8F1A-44D0CEC67A6A}" type="presOf" srcId="{6EC59EAC-C8CC-4DEE-B774-080ACDBC7C06}" destId="{7BEFF394-F3FA-43D5-A6A2-288383F9E8CA}" srcOrd="0" destOrd="4" presId="urn:microsoft.com/office/officeart/2005/8/layout/matrix3"/>
    <dgm:cxn modelId="{5724CE15-02BD-4640-8E16-E6E5098BA61E}" srcId="{2AAAC8BD-C2E0-478F-9DF8-F9278C860BBD}" destId="{82E66CFF-5067-4E9F-875A-AAD74683D745}" srcOrd="0" destOrd="0" parTransId="{87090BAA-3D91-4FB7-B098-A6CAD2528652}" sibTransId="{E700BEF2-3DC5-4F32-8519-C8019BF5B3A3}"/>
    <dgm:cxn modelId="{5D90372C-CFEE-478F-B377-9846A5DAC88A}" srcId="{60364FA1-965F-40D3-8FCB-5A7436E344EB}" destId="{00F278B9-A3A0-4E08-BCDE-459D0CBC949B}" srcOrd="1" destOrd="0" parTransId="{0F5D3FB4-3820-416D-8AE4-B0037F37710C}" sibTransId="{109955FD-E92F-408F-82ED-5450C02BB1B2}"/>
    <dgm:cxn modelId="{0047823A-A289-4B14-8C2D-0C6DCBA59175}" srcId="{60364FA1-965F-40D3-8FCB-5A7436E344EB}" destId="{129DF245-7A06-4BBA-B8B8-C9031A02D918}" srcOrd="2" destOrd="0" parTransId="{DDC7AF12-D665-4A00-BD09-557C5A7C2E42}" sibTransId="{7A7C7639-E0E4-4A81-AB7E-655C0EFD7B8F}"/>
    <dgm:cxn modelId="{77676E5C-F562-4E5C-AE6D-055F9C312375}" type="presOf" srcId="{60364FA1-965F-40D3-8FCB-5A7436E344EB}" destId="{551746FC-CC9C-42A4-A71B-6AD89F7C713E}" srcOrd="0" destOrd="0" presId="urn:microsoft.com/office/officeart/2005/8/layout/matrix3"/>
    <dgm:cxn modelId="{7A8A0663-B6C5-4C77-9E13-E1FDA88754C5}" srcId="{60364FA1-965F-40D3-8FCB-5A7436E344EB}" destId="{6E03F29E-7459-4B16-9AE3-302F79C9499A}" srcOrd="0" destOrd="0" parTransId="{B9E8FB70-942D-4D54-AB08-B7107E3B89E4}" sibTransId="{B1F9FAC6-7D89-4EC1-9A7E-28DE908B38C7}"/>
    <dgm:cxn modelId="{D4100A63-15AB-4E09-A589-E59B73662AD8}" srcId="{DAD1808B-456C-4815-BDF3-79BEBF8CAD68}" destId="{CBD74AF7-7B5A-4F91-A57E-0F2B6065D1BB}" srcOrd="0" destOrd="0" parTransId="{6BF764A8-E770-4DFA-A350-5FDF846B7808}" sibTransId="{8815974D-8839-4889-A9B3-86065A1DCB84}"/>
    <dgm:cxn modelId="{20EAB963-C3E7-4E7B-878C-238DCCA3BD49}" type="presOf" srcId="{82E66CFF-5067-4E9F-875A-AAD74683D745}" destId="{7BEFF394-F3FA-43D5-A6A2-288383F9E8CA}" srcOrd="0" destOrd="1" presId="urn:microsoft.com/office/officeart/2005/8/layout/matrix3"/>
    <dgm:cxn modelId="{3D81B464-99D8-479B-98C4-D9770487CB26}" type="presOf" srcId="{CBD74AF7-7B5A-4F91-A57E-0F2B6065D1BB}" destId="{24C5EEC5-9AB1-4EBF-9E77-DE6D447B4DD0}" srcOrd="0" destOrd="1" presId="urn:microsoft.com/office/officeart/2005/8/layout/matrix3"/>
    <dgm:cxn modelId="{C3CF4765-D3E8-418A-A46F-7CA0B0925DD8}" srcId="{767B0452-EFC7-49E0-BF75-E06A1322D049}" destId="{2AAAC8BD-C2E0-478F-9DF8-F9278C860BBD}" srcOrd="2" destOrd="0" parTransId="{558E3239-BBAD-442F-B815-7B8BA65BAB90}" sibTransId="{57125C1F-E607-462A-B6B7-C74CE77E8224}"/>
    <dgm:cxn modelId="{BDA34372-11E9-4DCD-A18C-95579B73999E}" srcId="{DAD1808B-456C-4815-BDF3-79BEBF8CAD68}" destId="{6F46AFFA-E583-43E5-96DC-5EE22F0AB111}" srcOrd="1" destOrd="0" parTransId="{40680C76-2949-4444-8959-08925EABC5E5}" sibTransId="{F3C2EDCF-2EF2-46F5-97E3-2B469EB31277}"/>
    <dgm:cxn modelId="{C89CF272-80B1-436C-AB7C-7C818FA8A837}" type="presOf" srcId="{337B9F65-64A8-48CE-AE7B-64151CFB12AE}" destId="{7BEFF394-F3FA-43D5-A6A2-288383F9E8CA}" srcOrd="0" destOrd="2" presId="urn:microsoft.com/office/officeart/2005/8/layout/matrix3"/>
    <dgm:cxn modelId="{CB148853-5F37-448B-AA55-8477B2B8C01B}" type="presOf" srcId="{1E5ED8B1-F0C5-4D20-9361-3AB3BF722D00}" destId="{A27233FF-6D64-4FBE-B811-CB7D47F3DD3E}" srcOrd="0" destOrd="0" presId="urn:microsoft.com/office/officeart/2005/8/layout/matrix3"/>
    <dgm:cxn modelId="{FF0C2154-A71D-4F82-ADCD-AC24E499B972}" srcId="{1E5ED8B1-F0C5-4D20-9361-3AB3BF722D00}" destId="{A195A7DD-0241-4788-BE5B-1707F865E7BA}" srcOrd="0" destOrd="0" parTransId="{AF452594-8C21-486A-8EB9-386C8557DCBD}" sibTransId="{D23667C0-16EF-44C5-B1ED-C3922EFE4B49}"/>
    <dgm:cxn modelId="{CAA5B978-3A2E-4D24-8BE3-20FF09D335D0}" type="presOf" srcId="{6F46AFFA-E583-43E5-96DC-5EE22F0AB111}" destId="{24C5EEC5-9AB1-4EBF-9E77-DE6D447B4DD0}" srcOrd="0" destOrd="2" presId="urn:microsoft.com/office/officeart/2005/8/layout/matrix3"/>
    <dgm:cxn modelId="{6B94C678-9E7A-46CE-857B-91CB244A1349}" type="presOf" srcId="{62F5F060-C7B0-4AF2-9095-0A22349597C9}" destId="{A27233FF-6D64-4FBE-B811-CB7D47F3DD3E}" srcOrd="0" destOrd="2" presId="urn:microsoft.com/office/officeart/2005/8/layout/matrix3"/>
    <dgm:cxn modelId="{94DFC47C-2379-4635-AB40-43DFF684392A}" srcId="{767B0452-EFC7-49E0-BF75-E06A1322D049}" destId="{DAD1808B-456C-4815-BDF3-79BEBF8CAD68}" srcOrd="1" destOrd="0" parTransId="{E3753BD3-92EC-45FB-BF69-13E18959F263}" sibTransId="{047E549B-BC93-457B-8B75-FC5A30CD9A15}"/>
    <dgm:cxn modelId="{1637B182-9517-4BFC-B057-C764C7004467}" srcId="{2AAAC8BD-C2E0-478F-9DF8-F9278C860BBD}" destId="{6EC59EAC-C8CC-4DEE-B774-080ACDBC7C06}" srcOrd="3" destOrd="0" parTransId="{801626BD-BF69-43C1-9F40-D59CC840CF1B}" sibTransId="{D9FB2602-7928-497D-A946-BCAD3E079C0A}"/>
    <dgm:cxn modelId="{BC9BDE96-BD5B-4CEC-A2E4-FE23F7E3BFD5}" srcId="{767B0452-EFC7-49E0-BF75-E06A1322D049}" destId="{1E5ED8B1-F0C5-4D20-9361-3AB3BF722D00}" srcOrd="3" destOrd="0" parTransId="{D5F5242D-D4E9-45E7-979E-8DDBCAD43A94}" sibTransId="{FFE8D1F1-44B9-432B-836A-F9C765776952}"/>
    <dgm:cxn modelId="{2D6CF39D-F562-4C3F-A27F-18611F96BD84}" srcId="{2AAAC8BD-C2E0-478F-9DF8-F9278C860BBD}" destId="{BC0AB298-8DF0-4333-99A3-C244B5193AC9}" srcOrd="2" destOrd="0" parTransId="{5EA89E1D-388D-42A5-805E-2CBEFCE8965F}" sibTransId="{8EEA7E7E-1A74-4180-A3FE-8BEE40A254CC}"/>
    <dgm:cxn modelId="{A1D879A4-4E8B-4E1F-985A-3807E8FC814B}" type="presOf" srcId="{DAD1808B-456C-4815-BDF3-79BEBF8CAD68}" destId="{24C5EEC5-9AB1-4EBF-9E77-DE6D447B4DD0}" srcOrd="0" destOrd="0" presId="urn:microsoft.com/office/officeart/2005/8/layout/matrix3"/>
    <dgm:cxn modelId="{1BC1E7CC-EADC-45D4-82BA-82E4B4361224}" type="presOf" srcId="{A195A7DD-0241-4788-BE5B-1707F865E7BA}" destId="{A27233FF-6D64-4FBE-B811-CB7D47F3DD3E}" srcOrd="0" destOrd="1" presId="urn:microsoft.com/office/officeart/2005/8/layout/matrix3"/>
    <dgm:cxn modelId="{318FDCD3-6065-4B6A-9534-A6CDF7446873}" type="presOf" srcId="{767B0452-EFC7-49E0-BF75-E06A1322D049}" destId="{A42CDB18-78CD-4726-8EF9-AC9187C26396}" srcOrd="0" destOrd="0" presId="urn:microsoft.com/office/officeart/2005/8/layout/matrix3"/>
    <dgm:cxn modelId="{B58347D5-D712-4DB2-98CC-38DE41BA9114}" type="presOf" srcId="{BC0AB298-8DF0-4333-99A3-C244B5193AC9}" destId="{7BEFF394-F3FA-43D5-A6A2-288383F9E8CA}" srcOrd="0" destOrd="3" presId="urn:microsoft.com/office/officeart/2005/8/layout/matrix3"/>
    <dgm:cxn modelId="{AF69EBDC-D41E-4353-A478-3170C60F996D}" srcId="{767B0452-EFC7-49E0-BF75-E06A1322D049}" destId="{60364FA1-965F-40D3-8FCB-5A7436E344EB}" srcOrd="0" destOrd="0" parTransId="{1D9C5BA9-06FD-4215-AC57-C35A8E068CAC}" sibTransId="{7290C2C8-168B-4181-91E8-0CC00E1622F6}"/>
    <dgm:cxn modelId="{059DF4DD-116E-424F-ACF0-80A4F1EF277D}" type="presOf" srcId="{00F278B9-A3A0-4E08-BCDE-459D0CBC949B}" destId="{551746FC-CC9C-42A4-A71B-6AD89F7C713E}" srcOrd="0" destOrd="2" presId="urn:microsoft.com/office/officeart/2005/8/layout/matrix3"/>
    <dgm:cxn modelId="{3E48E4E5-1F0F-40CD-9217-74A9BAF1D609}" type="presOf" srcId="{129DF245-7A06-4BBA-B8B8-C9031A02D918}" destId="{551746FC-CC9C-42A4-A71B-6AD89F7C713E}" srcOrd="0" destOrd="3" presId="urn:microsoft.com/office/officeart/2005/8/layout/matrix3"/>
    <dgm:cxn modelId="{EACF37F3-6590-43A8-8BB2-2AD5F7278A69}" type="presOf" srcId="{2AAAC8BD-C2E0-478F-9DF8-F9278C860BBD}" destId="{7BEFF394-F3FA-43D5-A6A2-288383F9E8CA}" srcOrd="0" destOrd="0" presId="urn:microsoft.com/office/officeart/2005/8/layout/matrix3"/>
    <dgm:cxn modelId="{BD77E7F9-0114-4D6A-9E5A-48D1588BEEC5}" type="presOf" srcId="{6E03F29E-7459-4B16-9AE3-302F79C9499A}" destId="{551746FC-CC9C-42A4-A71B-6AD89F7C713E}" srcOrd="0" destOrd="1" presId="urn:microsoft.com/office/officeart/2005/8/layout/matrix3"/>
    <dgm:cxn modelId="{E9CF29FB-3E5B-48BD-89A7-79DB99077EA5}" srcId="{2AAAC8BD-C2E0-478F-9DF8-F9278C860BBD}" destId="{337B9F65-64A8-48CE-AE7B-64151CFB12AE}" srcOrd="1" destOrd="0" parTransId="{3C0FA938-3A2D-4A91-B0A9-50ED32A9B3C8}" sibTransId="{D4AB5AA0-6B82-4CDF-A183-8D4D286BD6CD}"/>
    <dgm:cxn modelId="{C2F0035E-ACE3-48D4-B63B-FA9050BF39F7}" type="presParOf" srcId="{A42CDB18-78CD-4726-8EF9-AC9187C26396}" destId="{6A14B17B-B0D9-437B-BA4F-728207714DA0}" srcOrd="0" destOrd="0" presId="urn:microsoft.com/office/officeart/2005/8/layout/matrix3"/>
    <dgm:cxn modelId="{B2821185-BE71-4E36-898C-37DCE9711B81}" type="presParOf" srcId="{A42CDB18-78CD-4726-8EF9-AC9187C26396}" destId="{551746FC-CC9C-42A4-A71B-6AD89F7C713E}" srcOrd="1" destOrd="0" presId="urn:microsoft.com/office/officeart/2005/8/layout/matrix3"/>
    <dgm:cxn modelId="{C08743DE-8731-40DA-9B15-65F4FEC88EB3}" type="presParOf" srcId="{A42CDB18-78CD-4726-8EF9-AC9187C26396}" destId="{24C5EEC5-9AB1-4EBF-9E77-DE6D447B4DD0}" srcOrd="2" destOrd="0" presId="urn:microsoft.com/office/officeart/2005/8/layout/matrix3"/>
    <dgm:cxn modelId="{F080CCFC-CE74-4A69-A25E-C99C1EF72495}" type="presParOf" srcId="{A42CDB18-78CD-4726-8EF9-AC9187C26396}" destId="{7BEFF394-F3FA-43D5-A6A2-288383F9E8CA}" srcOrd="3" destOrd="0" presId="urn:microsoft.com/office/officeart/2005/8/layout/matrix3"/>
    <dgm:cxn modelId="{1B8BBA2B-F095-4D65-B27A-91AA7F37FED1}" type="presParOf" srcId="{A42CDB18-78CD-4726-8EF9-AC9187C26396}" destId="{A27233FF-6D64-4FBE-B811-CB7D47F3DD3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646F0-0325-4B91-B640-6D858C97D36C}">
      <dsp:nvSpPr>
        <dsp:cNvPr id="0" name=""/>
        <dsp:cNvSpPr/>
      </dsp:nvSpPr>
      <dsp:spPr>
        <a:xfrm rot="21300000">
          <a:off x="24942" y="2246800"/>
          <a:ext cx="8078114" cy="925066"/>
        </a:xfrm>
        <a:prstGeom prst="mathMinus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2C28F63-7D45-47AE-BBEF-1ED4F0E7B361}">
      <dsp:nvSpPr>
        <dsp:cNvPr id="0" name=""/>
        <dsp:cNvSpPr/>
      </dsp:nvSpPr>
      <dsp:spPr>
        <a:xfrm>
          <a:off x="975360" y="270933"/>
          <a:ext cx="2438400" cy="2167466"/>
        </a:xfrm>
        <a:prstGeom prst="down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BF26F4-68DB-4959-A14B-3D9C7CA25DBA}">
      <dsp:nvSpPr>
        <dsp:cNvPr id="0" name=""/>
        <dsp:cNvSpPr/>
      </dsp:nvSpPr>
      <dsp:spPr>
        <a:xfrm>
          <a:off x="4307840" y="0"/>
          <a:ext cx="2600960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Dissuader la dépense</a:t>
          </a:r>
        </a:p>
      </dsp:txBody>
      <dsp:txXfrm>
        <a:off x="4307840" y="0"/>
        <a:ext cx="2600960" cy="2275840"/>
      </dsp:txXfrm>
    </dsp:sp>
    <dsp:sp modelId="{F38707E6-0441-434B-9299-91D744D1A759}">
      <dsp:nvSpPr>
        <dsp:cNvPr id="0" name=""/>
        <dsp:cNvSpPr/>
      </dsp:nvSpPr>
      <dsp:spPr>
        <a:xfrm>
          <a:off x="4714239" y="2980266"/>
          <a:ext cx="2438400" cy="2167466"/>
        </a:xfrm>
        <a:prstGeom prst="upArrow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7CF4FB-7767-475E-9197-6759FCDCDB1C}">
      <dsp:nvSpPr>
        <dsp:cNvPr id="0" name=""/>
        <dsp:cNvSpPr/>
      </dsp:nvSpPr>
      <dsp:spPr>
        <a:xfrm>
          <a:off x="1219200" y="3142826"/>
          <a:ext cx="2600960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Motiver l’économies et l’organisation</a:t>
          </a:r>
        </a:p>
      </dsp:txBody>
      <dsp:txXfrm>
        <a:off x="1219200" y="3142826"/>
        <a:ext cx="2600960" cy="2275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7B-B0D9-437B-BA4F-728207714DA0}">
      <dsp:nvSpPr>
        <dsp:cNvPr id="0" name=""/>
        <dsp:cNvSpPr/>
      </dsp:nvSpPr>
      <dsp:spPr>
        <a:xfrm>
          <a:off x="1354666" y="0"/>
          <a:ext cx="5418667" cy="5418667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51746FC-CC9C-42A4-A71B-6AD89F7C713E}">
      <dsp:nvSpPr>
        <dsp:cNvPr id="0" name=""/>
        <dsp:cNvSpPr/>
      </dsp:nvSpPr>
      <dsp:spPr>
        <a:xfrm>
          <a:off x="1869439" y="514773"/>
          <a:ext cx="2113280" cy="2113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Forces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Proof Of Concept Clair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Développement informatique aisé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Problématique vécue</a:t>
          </a:r>
        </a:p>
      </dsp:txBody>
      <dsp:txXfrm>
        <a:off x="1972601" y="617935"/>
        <a:ext cx="1906956" cy="1906956"/>
      </dsp:txXfrm>
    </dsp:sp>
    <dsp:sp modelId="{24C5EEC5-9AB1-4EBF-9E77-DE6D447B4DD0}">
      <dsp:nvSpPr>
        <dsp:cNvPr id="0" name=""/>
        <dsp:cNvSpPr/>
      </dsp:nvSpPr>
      <dsp:spPr>
        <a:xfrm>
          <a:off x="4145280" y="514773"/>
          <a:ext cx="2113280" cy="2113280"/>
        </a:xfrm>
        <a:prstGeom prst="roundRect">
          <a:avLst/>
        </a:prstGeom>
        <a:gradFill rotWithShape="0">
          <a:gsLst>
            <a:gs pos="0">
              <a:schemeClr val="accent5">
                <a:hueOff val="120002"/>
                <a:satOff val="2897"/>
                <a:lumOff val="-139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20002"/>
                <a:satOff val="2897"/>
                <a:lumOff val="-139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20002"/>
                <a:satOff val="2897"/>
                <a:lumOff val="-139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Faiblesses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Public en Fracture numérique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Accès direct aux comptes2</a:t>
          </a:r>
        </a:p>
      </dsp:txBody>
      <dsp:txXfrm>
        <a:off x="4248442" y="617935"/>
        <a:ext cx="1906956" cy="1906956"/>
      </dsp:txXfrm>
    </dsp:sp>
    <dsp:sp modelId="{7BEFF394-F3FA-43D5-A6A2-288383F9E8CA}">
      <dsp:nvSpPr>
        <dsp:cNvPr id="0" name=""/>
        <dsp:cNvSpPr/>
      </dsp:nvSpPr>
      <dsp:spPr>
        <a:xfrm>
          <a:off x="1869439" y="2790613"/>
          <a:ext cx="2113280" cy="2113280"/>
        </a:xfrm>
        <a:prstGeom prst="roundRect">
          <a:avLst/>
        </a:prstGeom>
        <a:gradFill rotWithShape="0">
          <a:gsLst>
            <a:gs pos="0">
              <a:schemeClr val="accent5">
                <a:hueOff val="240004"/>
                <a:satOff val="5795"/>
                <a:lumOff val="-279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40004"/>
                <a:satOff val="5795"/>
                <a:lumOff val="-279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40004"/>
                <a:satOff val="5795"/>
                <a:lumOff val="-279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Opportunités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Idée originale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Besoin réel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Sortie de Covid et Augmentation de l’essence difficile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IA sur la détection de Budget associé et sur une estimation du mois prochain</a:t>
          </a:r>
        </a:p>
      </dsp:txBody>
      <dsp:txXfrm>
        <a:off x="1972601" y="2893775"/>
        <a:ext cx="1906956" cy="1906956"/>
      </dsp:txXfrm>
    </dsp:sp>
    <dsp:sp modelId="{A27233FF-6D64-4FBE-B811-CB7D47F3DD3E}">
      <dsp:nvSpPr>
        <dsp:cNvPr id="0" name=""/>
        <dsp:cNvSpPr/>
      </dsp:nvSpPr>
      <dsp:spPr>
        <a:xfrm>
          <a:off x="4145280" y="2790613"/>
          <a:ext cx="2113280" cy="2113280"/>
        </a:xfrm>
        <a:prstGeom prst="roundRect">
          <a:avLst/>
        </a:prstGeom>
        <a:gradFill rotWithShape="0">
          <a:gsLst>
            <a:gs pos="0">
              <a:schemeClr val="accent5">
                <a:hueOff val="360006"/>
                <a:satOff val="8692"/>
                <a:lumOff val="-4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60006"/>
                <a:satOff val="8692"/>
                <a:lumOff val="-4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60006"/>
                <a:satOff val="8692"/>
                <a:lumOff val="-4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Menaces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Approbation Banque de France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Fonctionnalités Premium peu explorée pour l’instant</a:t>
          </a:r>
        </a:p>
      </dsp:txBody>
      <dsp:txXfrm>
        <a:off x="4248442" y="2893775"/>
        <a:ext cx="1906956" cy="190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901395-E085-4F4B-8480-0D4D51470E22}" type="datetime1">
              <a:rPr lang="fr-FR" smtClean="0"/>
              <a:t>10/06/2022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6A5458-2F44-415F-9D8B-C167BD79D5BC}" type="datetime1">
              <a:rPr lang="fr-FR" smtClean="0"/>
              <a:t>10/06/2022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0A24FE-7EA0-4AB7-A794-AF7E7158E8D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B27F4A-103A-4702-9921-7D4D4413A207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E0718-617C-47B3-A88F-680A8745B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296D0E-868F-4CE4-8DE5-0A6DA5AA02D0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82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E0718-617C-47B3-A88F-680A8745B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296D0E-868F-4CE4-8DE5-0A6DA5AA02D0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84C337-61B8-4C07-967D-0D62FB84DE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9DCF32-3529-4956-A797-1FD488239634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E0718-617C-47B3-A88F-680A8745B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296D0E-868F-4CE4-8DE5-0A6DA5AA02D0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20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84C337-61B8-4C07-967D-0D62FB84DE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9DCF32-3529-4956-A797-1FD488239634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3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E0718-617C-47B3-A88F-680A8745B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296D0E-868F-4CE4-8DE5-0A6DA5AA02D0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81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84C337-61B8-4C07-967D-0D62FB84DE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9DCF32-3529-4956-A797-1FD488239634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10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84C337-61B8-4C07-967D-0D62FB84DE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9DCF32-3529-4956-A797-1FD488239634}" type="datetime1">
              <a:rPr lang="fr-FR" smtClean="0"/>
              <a:t>10/06/2022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2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fr-FR" sz="4800"/>
              <a:t>3DFloat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u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e libre : Forme 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 dirty="0"/>
            </a:p>
          </p:txBody>
        </p:sp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fr-F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fr-F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fr-F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fr-FR"/>
              <a:t>Cliquez pour modifier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r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1" name="Sous-titr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fr-FR">
                <a:solidFill>
                  <a:schemeClr val="tx1">
                    <a:alpha val="60000"/>
                  </a:schemeClr>
                </a:solidFill>
              </a:rPr>
              <a:t>Modifiez le style des sous-titres du masque</a:t>
            </a:r>
            <a:endParaRPr lang="fr-F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2" name="Espace réservé d’imag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e libre : Forme 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e libre : Forme 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 dirty="0"/>
            </a:p>
          </p:txBody>
        </p:sp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fr-FR" sz="1600"/>
              <a:t>Cliquer pour ajouter du texte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8" name="Espace réservé d’imag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9" name="Espace réservé d’imag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0" name="Espace réservé d’imag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ut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fr-FR">
                <a:solidFill>
                  <a:schemeClr val="tx1">
                    <a:alpha val="60000"/>
                  </a:schemeClr>
                </a:solidFill>
              </a:rPr>
              <a:t>Modifiez le style des sous-titres du masque</a:t>
            </a:r>
            <a:endParaRPr lang="fr-F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ut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fr-FR">
                <a:solidFill>
                  <a:schemeClr val="tx1">
                    <a:alpha val="60000"/>
                  </a:schemeClr>
                </a:solidFill>
              </a:rPr>
              <a:t>Modifiez le style des sous-titres du masque</a:t>
            </a:r>
            <a:endParaRPr lang="fr-F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ronologie du tableau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fr-FR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e libre 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0" name="Forme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1" name="Forme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40" name="Titr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fr-FR"/>
              <a:t>Équipe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56" name="Espace réservé d’imag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7" name="Espace réservé d’imag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8" name="Espace réservé d’imag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9" name="Espace réservé d’imag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63" name="Espace réservé du texte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5" name="Espace réservé du texte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4" name="Espace réservé du texte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7" name="Espace réservé du texte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6" name="Espace réservé du texte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9" name="Espace réservé du texte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8" name="Espace réservé du texte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u 2 colonnes (diapositive de comparais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fr-F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fr-F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fr-FR"/>
              <a:t>Mardi 2 février 20XX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fr-FR"/>
              <a:t>Exemple de Texte de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otorlegend.com/actualite-automobile/tesla-roadster-arrivee-repoussee-a-2022/21109.html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jpg"/><Relationship Id="rId7" Type="http://schemas.openxmlformats.org/officeDocument/2006/relationships/hyperlink" Target="https://www.photoscar.fr/tesl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hyperlink" Target="https://renasantnation.com/5-easy-steps-toward-crafting-an-effective-budget/" TargetMode="External"/><Relationship Id="rId4" Type="http://schemas.openxmlformats.org/officeDocument/2006/relationships/image" Target="../media/image10.jpg"/><Relationship Id="rId9" Type="http://schemas.openxmlformats.org/officeDocument/2006/relationships/hyperlink" Target="https://hotelsunvalley.fr/gagner-beaucoup-dargent-maintenant.ph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jpg"/><Relationship Id="rId7" Type="http://schemas.openxmlformats.org/officeDocument/2006/relationships/hyperlink" Target="https://www.photoscar.fr/tesl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hyperlink" Target="https://renasantnation.com/5-easy-steps-toward-crafting-an-effective-budget/" TargetMode="External"/><Relationship Id="rId4" Type="http://schemas.openxmlformats.org/officeDocument/2006/relationships/image" Target="../media/image10.jpg"/><Relationship Id="rId9" Type="http://schemas.openxmlformats.org/officeDocument/2006/relationships/hyperlink" Target="https://hotelsunvalley.fr/gagner-beaucoup-dargent-maintenant.php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wrap="square" rtlCol="0" anchor="b" anchorCtr="0">
            <a:normAutofit/>
          </a:bodyPr>
          <a:lstStyle/>
          <a:p>
            <a:pPr rtl="0"/>
            <a:r>
              <a:rPr lang="fr-FR" dirty="0" err="1"/>
              <a:t>Bud-GET</a:t>
            </a:r>
            <a:endParaRPr lang="fr-FR" dirty="0"/>
          </a:p>
        </p:txBody>
      </p:sp>
      <p:pic>
        <p:nvPicPr>
          <p:cNvPr id="14" name="Espace réservé d’image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2479" r="14985" b="-1"/>
          <a:stretch/>
        </p:blipFill>
        <p:spPr>
          <a:xfrm>
            <a:off x="20" y="10"/>
            <a:ext cx="7452340" cy="6857990"/>
          </a:xfrm>
          <a:noFill/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wrap="square" rtlCol="0">
            <a:normAutofit/>
          </a:bodyPr>
          <a:lstStyle/>
          <a:p>
            <a:pPr rtl="0"/>
            <a:r>
              <a:rPr lang="fr-FR" dirty="0"/>
              <a:t>PEPIN Yoel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1"/>
            <a:ext cx="3803227" cy="772160"/>
          </a:xfrm>
        </p:spPr>
        <p:txBody>
          <a:bodyPr rtlCol="0"/>
          <a:lstStyle/>
          <a:p>
            <a:pPr rtl="0"/>
            <a:r>
              <a:rPr lang="fr-FR" dirty="0"/>
              <a:t>Concurrence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fr-FR"/>
              <a:t>Mardi 2 février 20XX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10</a:t>
            </a:fld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24676460-B613-5520-4288-4CEFCDCA97D7}"/>
              </a:ext>
            </a:extLst>
          </p:cNvPr>
          <p:cNvSpPr/>
          <p:nvPr/>
        </p:nvSpPr>
        <p:spPr>
          <a:xfrm>
            <a:off x="6007099" y="856216"/>
            <a:ext cx="177800" cy="51455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B74B441-D459-4239-1720-170909914FE4}"/>
              </a:ext>
            </a:extLst>
          </p:cNvPr>
          <p:cNvSpPr/>
          <p:nvPr/>
        </p:nvSpPr>
        <p:spPr>
          <a:xfrm rot="5400000">
            <a:off x="6019055" y="-363526"/>
            <a:ext cx="153889" cy="7585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Titre 5">
            <a:extLst>
              <a:ext uri="{FF2B5EF4-FFF2-40B4-BE49-F238E27FC236}">
                <a16:creationId xmlns:a16="http://schemas.microsoft.com/office/drawing/2014/main" id="{9C1DB4E6-11E9-1C9F-DD0A-0647727BF785}"/>
              </a:ext>
            </a:extLst>
          </p:cNvPr>
          <p:cNvSpPr txBox="1">
            <a:spLocks/>
          </p:cNvSpPr>
          <p:nvPr/>
        </p:nvSpPr>
        <p:spPr>
          <a:xfrm>
            <a:off x="6314440" y="794175"/>
            <a:ext cx="2465493" cy="425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Professionnel</a:t>
            </a:r>
          </a:p>
        </p:txBody>
      </p:sp>
      <p:sp>
        <p:nvSpPr>
          <p:cNvPr id="49" name="Titre 5">
            <a:extLst>
              <a:ext uri="{FF2B5EF4-FFF2-40B4-BE49-F238E27FC236}">
                <a16:creationId xmlns:a16="http://schemas.microsoft.com/office/drawing/2014/main" id="{3F4BE03E-01A9-7595-AAF3-8FE22CE06F90}"/>
              </a:ext>
            </a:extLst>
          </p:cNvPr>
          <p:cNvSpPr txBox="1">
            <a:spLocks/>
          </p:cNvSpPr>
          <p:nvPr/>
        </p:nvSpPr>
        <p:spPr>
          <a:xfrm>
            <a:off x="4138505" y="5638797"/>
            <a:ext cx="1868594" cy="425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Personnel</a:t>
            </a:r>
          </a:p>
        </p:txBody>
      </p:sp>
      <p:sp>
        <p:nvSpPr>
          <p:cNvPr id="50" name="Titre 5">
            <a:extLst>
              <a:ext uri="{FF2B5EF4-FFF2-40B4-BE49-F238E27FC236}">
                <a16:creationId xmlns:a16="http://schemas.microsoft.com/office/drawing/2014/main" id="{7ADEE92C-8B4C-6A17-2EE4-C4596662FE36}"/>
              </a:ext>
            </a:extLst>
          </p:cNvPr>
          <p:cNvSpPr txBox="1">
            <a:spLocks/>
          </p:cNvSpPr>
          <p:nvPr/>
        </p:nvSpPr>
        <p:spPr>
          <a:xfrm>
            <a:off x="374541" y="3216486"/>
            <a:ext cx="1868594" cy="425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Informatif</a:t>
            </a:r>
          </a:p>
        </p:txBody>
      </p:sp>
      <p:sp>
        <p:nvSpPr>
          <p:cNvPr id="51" name="Titre 5">
            <a:extLst>
              <a:ext uri="{FF2B5EF4-FFF2-40B4-BE49-F238E27FC236}">
                <a16:creationId xmlns:a16="http://schemas.microsoft.com/office/drawing/2014/main" id="{D14F655E-BE51-C2C6-7956-0E2BF5E15DAD}"/>
              </a:ext>
            </a:extLst>
          </p:cNvPr>
          <p:cNvSpPr txBox="1">
            <a:spLocks/>
          </p:cNvSpPr>
          <p:nvPr/>
        </p:nvSpPr>
        <p:spPr>
          <a:xfrm>
            <a:off x="9948863" y="3216486"/>
            <a:ext cx="1868594" cy="425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Interactif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D806D8-A879-3886-C6AB-7FB2D4E46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95" y="1191120"/>
            <a:ext cx="3471333" cy="115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nkin : pour une meilleure gestion de ses comptes bancaires">
            <a:extLst>
              <a:ext uri="{FF2B5EF4-FFF2-40B4-BE49-F238E27FC236}">
                <a16:creationId xmlns:a16="http://schemas.microsoft.com/office/drawing/2014/main" id="{BC74F6B3-05CA-DD5F-0EB1-9501A3F3F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038" y="3594654"/>
            <a:ext cx="2573867" cy="12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loteBudget – Applications sur Google Play">
            <a:extLst>
              <a:ext uri="{FF2B5EF4-FFF2-40B4-BE49-F238E27FC236}">
                <a16:creationId xmlns:a16="http://schemas.microsoft.com/office/drawing/2014/main" id="{29070560-B244-0530-1843-1A82C80A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0" y="3715039"/>
            <a:ext cx="1359891" cy="135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18F703-9FF9-4C25-A7B4-B6DA5335BC15}"/>
              </a:ext>
            </a:extLst>
          </p:cNvPr>
          <p:cNvSpPr/>
          <p:nvPr/>
        </p:nvSpPr>
        <p:spPr>
          <a:xfrm>
            <a:off x="8957733" y="4889252"/>
            <a:ext cx="2277534" cy="111253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F6DAE4-B0F5-AEAE-7EC0-05878C642305}"/>
              </a:ext>
            </a:extLst>
          </p:cNvPr>
          <p:cNvSpPr txBox="1"/>
          <p:nvPr/>
        </p:nvSpPr>
        <p:spPr>
          <a:xfrm>
            <a:off x="9333310" y="518390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Bud-GET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6992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e libre : Forme 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8" name="Espace réservé d’image 7" descr="Arrière-plan numérique Point de donnée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11</a:t>
            </a:fld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4EC14CE-F49D-4B07-ED0D-F67206A650F1}"/>
              </a:ext>
            </a:extLst>
          </p:cNvPr>
          <p:cNvGrpSpPr/>
          <p:nvPr/>
        </p:nvGrpSpPr>
        <p:grpSpPr>
          <a:xfrm>
            <a:off x="1077471" y="748026"/>
            <a:ext cx="2113280" cy="1478697"/>
            <a:chOff x="1869439" y="514773"/>
            <a:chExt cx="2113280" cy="211328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C5765BA7-32C7-9B8B-944A-C5FECE0C2A82}"/>
                </a:ext>
              </a:extLst>
            </p:cNvPr>
            <p:cNvSpPr/>
            <p:nvPr/>
          </p:nvSpPr>
          <p:spPr>
            <a:xfrm>
              <a:off x="1869439" y="514773"/>
              <a:ext cx="2113280" cy="21132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 : coins arrondis 4">
              <a:extLst>
                <a:ext uri="{FF2B5EF4-FFF2-40B4-BE49-F238E27FC236}">
                  <a16:creationId xmlns:a16="http://schemas.microsoft.com/office/drawing/2014/main" id="{29CF6CE4-8357-6D56-A3D7-5A206CE78E5A}"/>
                </a:ext>
              </a:extLst>
            </p:cNvPr>
            <p:cNvSpPr txBox="1"/>
            <p:nvPr/>
          </p:nvSpPr>
          <p:spPr>
            <a:xfrm>
              <a:off x="1972601" y="617935"/>
              <a:ext cx="1906956" cy="1906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b="1" kern="1200" dirty="0">
                  <a:solidFill>
                    <a:schemeClr val="tx1"/>
                  </a:solidFill>
                </a:rPr>
                <a:t>Cible Principale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fr-FR" dirty="0"/>
              </a:br>
              <a:r>
                <a:rPr lang="fr-FR" dirty="0"/>
                <a:t>Particuliers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B2C1817-E758-4997-5650-4CBAF80609FC}"/>
              </a:ext>
            </a:extLst>
          </p:cNvPr>
          <p:cNvGrpSpPr/>
          <p:nvPr/>
        </p:nvGrpSpPr>
        <p:grpSpPr>
          <a:xfrm>
            <a:off x="5038735" y="748026"/>
            <a:ext cx="2113280" cy="1478697"/>
            <a:chOff x="4145280" y="514773"/>
            <a:chExt cx="2113280" cy="211328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5A7CE08B-D89F-F5FE-93A9-1963277E2E8B}"/>
                </a:ext>
              </a:extLst>
            </p:cNvPr>
            <p:cNvSpPr/>
            <p:nvPr/>
          </p:nvSpPr>
          <p:spPr>
            <a:xfrm>
              <a:off x="4145280" y="514773"/>
              <a:ext cx="2113280" cy="21132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120002"/>
                <a:satOff val="2897"/>
                <a:lumOff val="-13987"/>
                <a:alphaOff val="0"/>
              </a:schemeClr>
            </a:fillRef>
            <a:effectRef idx="2">
              <a:schemeClr val="accent5">
                <a:hueOff val="120002"/>
                <a:satOff val="2897"/>
                <a:lumOff val="-1398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 : coins arrondis 4">
              <a:extLst>
                <a:ext uri="{FF2B5EF4-FFF2-40B4-BE49-F238E27FC236}">
                  <a16:creationId xmlns:a16="http://schemas.microsoft.com/office/drawing/2014/main" id="{F17299E1-ACB0-A940-B0FE-882D6E0926DC}"/>
                </a:ext>
              </a:extLst>
            </p:cNvPr>
            <p:cNvSpPr txBox="1"/>
            <p:nvPr/>
          </p:nvSpPr>
          <p:spPr>
            <a:xfrm>
              <a:off x="4248442" y="617935"/>
              <a:ext cx="1906956" cy="1906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b="1" kern="1200" dirty="0"/>
                <a:t>Cœur de Cible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Etudiants et Jeunes diplômés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0B7C933-2194-AAAC-F45B-D52982F0C122}"/>
              </a:ext>
            </a:extLst>
          </p:cNvPr>
          <p:cNvGrpSpPr/>
          <p:nvPr/>
        </p:nvGrpSpPr>
        <p:grpSpPr>
          <a:xfrm>
            <a:off x="9001249" y="748026"/>
            <a:ext cx="2113280" cy="1478697"/>
            <a:chOff x="1869439" y="2790613"/>
            <a:chExt cx="2113280" cy="211328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1E80AD22-62C7-5902-86E1-3E0E6C115137}"/>
                </a:ext>
              </a:extLst>
            </p:cNvPr>
            <p:cNvSpPr/>
            <p:nvPr/>
          </p:nvSpPr>
          <p:spPr>
            <a:xfrm>
              <a:off x="1869439" y="2790613"/>
              <a:ext cx="2113280" cy="21132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240004"/>
                <a:satOff val="5795"/>
                <a:lumOff val="-27974"/>
                <a:alphaOff val="0"/>
              </a:schemeClr>
            </a:fillRef>
            <a:effectRef idx="2">
              <a:schemeClr val="accent5">
                <a:hueOff val="240004"/>
                <a:satOff val="5795"/>
                <a:lumOff val="-2797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 : coins arrondis 4">
              <a:extLst>
                <a:ext uri="{FF2B5EF4-FFF2-40B4-BE49-F238E27FC236}">
                  <a16:creationId xmlns:a16="http://schemas.microsoft.com/office/drawing/2014/main" id="{1AC85AF2-D204-9CF4-E510-7B233ABEC98D}"/>
                </a:ext>
              </a:extLst>
            </p:cNvPr>
            <p:cNvSpPr txBox="1"/>
            <p:nvPr/>
          </p:nvSpPr>
          <p:spPr>
            <a:xfrm>
              <a:off x="1972601" y="2893775"/>
              <a:ext cx="1906956" cy="1906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b="1" kern="1200" dirty="0"/>
                <a:t>Cible périphérique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Ménages</a:t>
              </a:r>
              <a:br>
                <a:rPr lang="fr-FR" dirty="0"/>
              </a:br>
              <a:r>
                <a:rPr lang="fr-FR" kern="1200" dirty="0"/>
                <a:t>Couples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AA327D4-101E-4D41-4357-D96C02ED7950}"/>
              </a:ext>
            </a:extLst>
          </p:cNvPr>
          <p:cNvGrpSpPr/>
          <p:nvPr/>
        </p:nvGrpSpPr>
        <p:grpSpPr>
          <a:xfrm>
            <a:off x="4566048" y="2773452"/>
            <a:ext cx="3058654" cy="1084272"/>
            <a:chOff x="4145280" y="2790613"/>
            <a:chExt cx="2113280" cy="2113280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0737666-7CE2-E72B-06C4-D2EBCDE20B12}"/>
                </a:ext>
              </a:extLst>
            </p:cNvPr>
            <p:cNvSpPr/>
            <p:nvPr/>
          </p:nvSpPr>
          <p:spPr>
            <a:xfrm>
              <a:off x="4145280" y="2790613"/>
              <a:ext cx="2113280" cy="21132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360006"/>
                <a:satOff val="8692"/>
                <a:lumOff val="-41961"/>
                <a:alphaOff val="0"/>
              </a:schemeClr>
            </a:fillRef>
            <a:effectRef idx="2">
              <a:schemeClr val="accent5">
                <a:hueOff val="360006"/>
                <a:satOff val="8692"/>
                <a:lumOff val="-4196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 : coins arrondis 4">
              <a:extLst>
                <a:ext uri="{FF2B5EF4-FFF2-40B4-BE49-F238E27FC236}">
                  <a16:creationId xmlns:a16="http://schemas.microsoft.com/office/drawing/2014/main" id="{E6F7D21E-EB04-DB3F-B751-3CC7FF5D7E04}"/>
                </a:ext>
              </a:extLst>
            </p:cNvPr>
            <p:cNvSpPr txBox="1"/>
            <p:nvPr/>
          </p:nvSpPr>
          <p:spPr>
            <a:xfrm>
              <a:off x="4248442" y="2893774"/>
              <a:ext cx="1906955" cy="1906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200" b="1" kern="1200" dirty="0"/>
                <a:t>Canaux de Distributions</a:t>
              </a:r>
              <a:endParaRPr lang="fr-FR" sz="1600" b="1" kern="1200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E521481-F9FC-4C6E-148A-540464227F91}"/>
              </a:ext>
            </a:extLst>
          </p:cNvPr>
          <p:cNvGrpSpPr/>
          <p:nvPr/>
        </p:nvGrpSpPr>
        <p:grpSpPr>
          <a:xfrm>
            <a:off x="1104161" y="4261268"/>
            <a:ext cx="2272217" cy="1478697"/>
            <a:chOff x="1869439" y="514773"/>
            <a:chExt cx="2113280" cy="2113280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6A52C55-CE25-A087-5E4D-C46C6E74FAD1}"/>
                </a:ext>
              </a:extLst>
            </p:cNvPr>
            <p:cNvSpPr/>
            <p:nvPr/>
          </p:nvSpPr>
          <p:spPr>
            <a:xfrm>
              <a:off x="1869439" y="514773"/>
              <a:ext cx="2113280" cy="21132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 : coins arrondis 4">
              <a:extLst>
                <a:ext uri="{FF2B5EF4-FFF2-40B4-BE49-F238E27FC236}">
                  <a16:creationId xmlns:a16="http://schemas.microsoft.com/office/drawing/2014/main" id="{7D550242-E17C-0822-12D9-A35DB6A9B439}"/>
                </a:ext>
              </a:extLst>
            </p:cNvPr>
            <p:cNvSpPr txBox="1"/>
            <p:nvPr/>
          </p:nvSpPr>
          <p:spPr>
            <a:xfrm>
              <a:off x="1972601" y="617935"/>
              <a:ext cx="1906956" cy="1906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b="1" dirty="0">
                  <a:solidFill>
                    <a:schemeClr val="tx1"/>
                  </a:solidFill>
                </a:rPr>
                <a:t>Réseaux Sociaux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>
                  <a:solidFill>
                    <a:schemeClr val="tx1"/>
                  </a:solidFill>
                </a:rPr>
                <a:t>Facebook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Instagram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 err="1">
                  <a:solidFill>
                    <a:schemeClr val="tx1"/>
                  </a:solidFill>
                </a:rPr>
                <a:t>TikTok</a:t>
              </a:r>
              <a:endParaRPr lang="fr-FR" dirty="0"/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FED1104F-726D-69AF-85DE-5EAA97223558}"/>
              </a:ext>
            </a:extLst>
          </p:cNvPr>
          <p:cNvGrpSpPr/>
          <p:nvPr/>
        </p:nvGrpSpPr>
        <p:grpSpPr>
          <a:xfrm>
            <a:off x="8898087" y="4333452"/>
            <a:ext cx="2113280" cy="1478697"/>
            <a:chOff x="1869439" y="2790613"/>
            <a:chExt cx="2113280" cy="2113280"/>
          </a:xfrm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210B071E-DA77-565C-D288-EE9131C973A0}"/>
                </a:ext>
              </a:extLst>
            </p:cNvPr>
            <p:cNvSpPr/>
            <p:nvPr/>
          </p:nvSpPr>
          <p:spPr>
            <a:xfrm>
              <a:off x="1869439" y="2790613"/>
              <a:ext cx="2113280" cy="21132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240004"/>
                <a:satOff val="5795"/>
                <a:lumOff val="-27974"/>
                <a:alphaOff val="0"/>
              </a:schemeClr>
            </a:fillRef>
            <a:effectRef idx="2">
              <a:schemeClr val="accent5">
                <a:hueOff val="240004"/>
                <a:satOff val="5795"/>
                <a:lumOff val="-2797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ectangle : coins arrondis 4">
              <a:extLst>
                <a:ext uri="{FF2B5EF4-FFF2-40B4-BE49-F238E27FC236}">
                  <a16:creationId xmlns:a16="http://schemas.microsoft.com/office/drawing/2014/main" id="{1C360CE5-5A22-A686-A8AC-6DB5362996CE}"/>
                </a:ext>
              </a:extLst>
            </p:cNvPr>
            <p:cNvSpPr txBox="1"/>
            <p:nvPr/>
          </p:nvSpPr>
          <p:spPr>
            <a:xfrm>
              <a:off x="1972601" y="2893775"/>
              <a:ext cx="1906956" cy="1906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b="1" kern="1200" dirty="0"/>
                <a:t>Télévision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kern="1200" dirty="0"/>
                <a:t>Publicité</a:t>
              </a:r>
              <a:br>
                <a:rPr lang="fr-FR" kern="1200" dirty="0"/>
              </a:br>
              <a:r>
                <a:rPr lang="fr-FR" kern="1200" dirty="0"/>
                <a:t>Présentation</a:t>
              </a:r>
              <a:br>
                <a:rPr lang="fr-FR" dirty="0"/>
              </a:br>
              <a:r>
                <a:rPr lang="fr-FR" dirty="0" err="1"/>
                <a:t>Miniformation</a:t>
              </a:r>
              <a:endParaRPr lang="fr-FR" kern="1200" dirty="0"/>
            </a:p>
          </p:txBody>
        </p: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BC2D6D2-A729-06DB-8CE0-B5A423C2C068}"/>
              </a:ext>
            </a:extLst>
          </p:cNvPr>
          <p:cNvSpPr/>
          <p:nvPr/>
        </p:nvSpPr>
        <p:spPr>
          <a:xfrm>
            <a:off x="5038735" y="4295569"/>
            <a:ext cx="2113280" cy="1478697"/>
          </a:xfrm>
          <a:prstGeom prst="round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120002"/>
              <a:satOff val="2897"/>
              <a:lumOff val="-13987"/>
              <a:alphaOff val="0"/>
            </a:schemeClr>
          </a:fillRef>
          <a:effectRef idx="2">
            <a:schemeClr val="accent5">
              <a:hueOff val="120002"/>
              <a:satOff val="2897"/>
              <a:lumOff val="-1398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fr-FR" sz="2000" b="1" dirty="0"/>
              <a:t>Site Web</a:t>
            </a:r>
          </a:p>
          <a:p>
            <a:r>
              <a:rPr lang="fr-FR" sz="2000" dirty="0"/>
              <a:t>Simulation</a:t>
            </a:r>
          </a:p>
          <a:p>
            <a:r>
              <a:rPr lang="fr-FR" sz="2000" dirty="0"/>
              <a:t>Téléchargement</a:t>
            </a:r>
          </a:p>
          <a:p>
            <a:r>
              <a:rPr lang="fr-FR" sz="2000" dirty="0"/>
              <a:t>Avantages</a:t>
            </a:r>
          </a:p>
        </p:txBody>
      </p:sp>
    </p:spTree>
    <p:extLst>
      <p:ext uri="{BB962C8B-B14F-4D97-AF65-F5344CB8AC3E}">
        <p14:creationId xmlns:p14="http://schemas.microsoft.com/office/powerpoint/2010/main" val="126537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2802467"/>
            <a:ext cx="1591204" cy="733042"/>
          </a:xfrm>
        </p:spPr>
        <p:txBody>
          <a:bodyPr rtlCol="0"/>
          <a:lstStyle/>
          <a:p>
            <a:pPr rtl="0"/>
            <a:r>
              <a:rPr lang="fr-FR" dirty="0"/>
              <a:t>Merci</a:t>
            </a:r>
          </a:p>
        </p:txBody>
      </p:sp>
      <p:pic>
        <p:nvPicPr>
          <p:cNvPr id="27" name="Espace réservé d’image 26" descr="Arrière-plan numérique Point de données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Espace réservé d’image 32" descr="Arrière-plan numérique Point de données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12</a:t>
            </a:fld>
            <a:endParaRPr lang="fr-FR"/>
          </a:p>
        </p:txBody>
      </p:sp>
      <p:sp>
        <p:nvSpPr>
          <p:cNvPr id="11" name="Titre 21">
            <a:extLst>
              <a:ext uri="{FF2B5EF4-FFF2-40B4-BE49-F238E27FC236}">
                <a16:creationId xmlns:a16="http://schemas.microsoft.com/office/drawing/2014/main" id="{FF3A98BE-57F3-554B-0E86-B51EA734B198}"/>
              </a:ext>
            </a:extLst>
          </p:cNvPr>
          <p:cNvSpPr txBox="1">
            <a:spLocks/>
          </p:cNvSpPr>
          <p:nvPr/>
        </p:nvSpPr>
        <p:spPr>
          <a:xfrm>
            <a:off x="550863" y="3852333"/>
            <a:ext cx="4554537" cy="101684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Sans possibilité de mesure, </a:t>
            </a:r>
            <a:br>
              <a:rPr lang="fr-FR" sz="2400" dirty="0"/>
            </a:br>
            <a:r>
              <a:rPr lang="fr-FR" sz="2400" dirty="0"/>
              <a:t>Le progrès est linéaire</a:t>
            </a:r>
          </a:p>
          <a:p>
            <a:r>
              <a:rPr lang="fr-FR" sz="2400" dirty="0"/>
              <a:t>Mais La bêtise est exponentielle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fr-FR" dirty="0"/>
              <a:t>L’Histoire</a:t>
            </a:r>
          </a:p>
        </p:txBody>
      </p:sp>
      <p:pic>
        <p:nvPicPr>
          <p:cNvPr id="18" name="Espace réservé d’image 17" descr="Un groupe de personnes assises à une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Espace réservé d’image 19" descr="Arrière-plan numérique Point de donnée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Espace réservé d’image 24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3043" r="23043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fr-FR"/>
              <a:t>Mardi 2 février 20XX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23" name="Espace réservé d’image 22" descr="Personne dessinant sur un tableau blanc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r>
              <a:rPr lang="fr-FR" dirty="0"/>
              <a:t>Dépenses Excessives – Jeux, Sorties, Restau, Outils </a:t>
            </a:r>
          </a:p>
          <a:p>
            <a:pPr rtl="0"/>
            <a:r>
              <a:rPr lang="fr-FR" dirty="0"/>
              <a:t>Nouvelles Dépenses - Loyer, Nourriture, Urgences</a:t>
            </a:r>
          </a:p>
          <a:p>
            <a:pPr rtl="0"/>
            <a:r>
              <a:rPr lang="fr-FR" dirty="0"/>
              <a:t>Objectifs - Matériel, Tesla, Maison, Permis Moto</a:t>
            </a:r>
          </a:p>
        </p:txBody>
      </p:sp>
      <p:pic>
        <p:nvPicPr>
          <p:cNvPr id="1026" name="Picture 2" descr="gestion budget applications">
            <a:extLst>
              <a:ext uri="{FF2B5EF4-FFF2-40B4-BE49-F238E27FC236}">
                <a16:creationId xmlns:a16="http://schemas.microsoft.com/office/drawing/2014/main" id="{84187F77-BA7F-D9CF-5297-1772FFC58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" r="4850"/>
          <a:stretch/>
        </p:blipFill>
        <p:spPr bwMode="auto">
          <a:xfrm>
            <a:off x="27728" y="11451"/>
            <a:ext cx="6052735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fr-FR" dirty="0"/>
              <a:t>Si vous ne pouvez pas vous l’acheter 2 fois, vous ne pouvez pas vous le permettre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wrap="square" rtlCol="0">
            <a:normAutofit/>
          </a:bodyPr>
          <a:lstStyle/>
          <a:p>
            <a:pPr rtl="0"/>
            <a:r>
              <a:rPr lang="fr-FR" dirty="0"/>
              <a:t>Jeff Bezos</a:t>
            </a:r>
          </a:p>
          <a:p>
            <a:pPr rtl="0"/>
            <a:endParaRPr lang="fr-FR" dirty="0"/>
          </a:p>
        </p:txBody>
      </p:sp>
      <p:pic>
        <p:nvPicPr>
          <p:cNvPr id="18" name="Espace réservé d’image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125" r="18875"/>
          <a:stretch/>
        </p:blipFill>
        <p:spPr>
          <a:xfrm>
            <a:off x="5535809" y="656633"/>
            <a:ext cx="5132388" cy="5132388"/>
          </a:xfrm>
          <a:noFill/>
        </p:spPr>
      </p:pic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fr-FR"/>
              <a:t>Mardi 2 février 20XX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fr-FR" smtClean="0"/>
              <a:pPr rtl="0">
                <a:spcAft>
                  <a:spcPts val="600"/>
                </a:spcAft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e libre : Forme 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8" name="Espace réservé d’image 7" descr="Arrière-plan numérique Point de donnée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4</a:t>
            </a:fld>
            <a:endParaRPr lang="fr-FR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98283946-2ACD-1362-C746-1ABAE3E084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523883"/>
              </p:ext>
            </p:extLst>
          </p:nvPr>
        </p:nvGraphicFramePr>
        <p:xfrm>
          <a:off x="2032000" y="71966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fr-FR" dirty="0"/>
              <a:t>Fonctionnalités</a:t>
            </a:r>
          </a:p>
        </p:txBody>
      </p:sp>
      <p:pic>
        <p:nvPicPr>
          <p:cNvPr id="17" name="Espace réservé d’image 16" descr="Caddie avec des sacs suspendus dans les airs">
            <a:extLst>
              <a:ext uri="{FF2B5EF4-FFF2-40B4-BE49-F238E27FC236}">
                <a16:creationId xmlns:a16="http://schemas.microsoft.com/office/drawing/2014/main" id="{05ED5B1E-974F-476C-A3C9-572D3602E9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850941" y="2115889"/>
            <a:ext cx="1691640" cy="1195650"/>
          </a:xfrm>
        </p:spPr>
      </p:pic>
      <p:pic>
        <p:nvPicPr>
          <p:cNvPr id="36" name="Espace réservé d’image 35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3674533" y="2118439"/>
            <a:ext cx="1855491" cy="1236994"/>
          </a:xfrm>
        </p:spPr>
      </p:pic>
      <p:pic>
        <p:nvPicPr>
          <p:cNvPr id="38" name="Espace réservé d’image 37">
            <a:extLst>
              <a:ext uri="{FF2B5EF4-FFF2-40B4-BE49-F238E27FC236}">
                <a16:creationId xmlns:a16="http://schemas.microsoft.com/office/drawing/2014/main" id="{8A6BB597-41F4-432E-8432-8F39511B29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6661976" y="2076831"/>
            <a:ext cx="1691640" cy="1268730"/>
          </a:xfrm>
        </p:spPr>
      </p:pic>
      <p:pic>
        <p:nvPicPr>
          <p:cNvPr id="40" name="Espace réservé d’image 39">
            <a:extLst>
              <a:ext uri="{FF2B5EF4-FFF2-40B4-BE49-F238E27FC236}">
                <a16:creationId xmlns:a16="http://schemas.microsoft.com/office/drawing/2014/main" id="{76B2FC80-9F3B-46D8-94D9-882D90A858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9162210" y="2076831"/>
            <a:ext cx="2261808" cy="1272266"/>
          </a:xfrm>
        </p:spPr>
      </p:pic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256" y="3551138"/>
            <a:ext cx="1711325" cy="365760"/>
          </a:xfrm>
        </p:spPr>
        <p:txBody>
          <a:bodyPr rtlCol="0"/>
          <a:lstStyle/>
          <a:p>
            <a:pPr algn="ctr" rtl="0"/>
            <a:r>
              <a:rPr lang="fr-FR" dirty="0"/>
              <a:t>Dépenses</a:t>
            </a:r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6615" y="3550776"/>
            <a:ext cx="1711325" cy="365760"/>
          </a:xfrm>
        </p:spPr>
        <p:txBody>
          <a:bodyPr rtlCol="0"/>
          <a:lstStyle/>
          <a:p>
            <a:pPr algn="ctr" rtl="0"/>
            <a:r>
              <a:rPr lang="fr-FR" dirty="0"/>
              <a:t>Budgets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2223" y="3550776"/>
            <a:ext cx="1711325" cy="365760"/>
          </a:xfrm>
        </p:spPr>
        <p:txBody>
          <a:bodyPr rtlCol="0"/>
          <a:lstStyle/>
          <a:p>
            <a:pPr algn="ctr" rtl="0"/>
            <a:r>
              <a:rPr lang="fr-FR" dirty="0"/>
              <a:t>Objectifs</a:t>
            </a: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8952" y="3550776"/>
            <a:ext cx="2338356" cy="365760"/>
          </a:xfrm>
        </p:spPr>
        <p:txBody>
          <a:bodyPr rtlCol="0"/>
          <a:lstStyle/>
          <a:p>
            <a:pPr algn="ctr" rtl="0"/>
            <a:r>
              <a:rPr lang="fr-FR" dirty="0"/>
              <a:t>Salaire et Comptes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fr-FR"/>
              <a:t>Mardi 2 février 20XX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e libre : Forme 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8" name="Espace réservé d’image 7" descr="Arrière-plan numérique Point de donnée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FCEBFF0-C623-8311-5A63-D00A9552B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109" y="620437"/>
            <a:ext cx="3158447" cy="5617118"/>
          </a:xfrm>
          <a:prstGeom prst="rect">
            <a:avLst/>
          </a:pr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4A4D3C0B-30B2-B75C-696E-E0C8FD1C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445" y="2802663"/>
            <a:ext cx="3565524" cy="963594"/>
          </a:xfrm>
        </p:spPr>
        <p:txBody>
          <a:bodyPr wrap="square" rtlCol="0" anchor="b" anchorCtr="0">
            <a:normAutofit/>
          </a:bodyPr>
          <a:lstStyle/>
          <a:p>
            <a:pPr rtl="0"/>
            <a:r>
              <a:rPr lang="fr-FR" dirty="0" err="1"/>
              <a:t>Bud-GET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982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fr-FR" dirty="0"/>
              <a:t>Fonctionnalités</a:t>
            </a:r>
          </a:p>
        </p:txBody>
      </p:sp>
      <p:pic>
        <p:nvPicPr>
          <p:cNvPr id="17" name="Espace réservé d’image 16" descr="Caddie avec des sacs suspendus dans les airs">
            <a:extLst>
              <a:ext uri="{FF2B5EF4-FFF2-40B4-BE49-F238E27FC236}">
                <a16:creationId xmlns:a16="http://schemas.microsoft.com/office/drawing/2014/main" id="{05ED5B1E-974F-476C-A3C9-572D3602E9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850941" y="2115889"/>
            <a:ext cx="1691640" cy="1195650"/>
          </a:xfrm>
        </p:spPr>
      </p:pic>
      <p:pic>
        <p:nvPicPr>
          <p:cNvPr id="36" name="Espace réservé d’image 35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3674533" y="2118439"/>
            <a:ext cx="1855491" cy="1236994"/>
          </a:xfrm>
        </p:spPr>
      </p:pic>
      <p:pic>
        <p:nvPicPr>
          <p:cNvPr id="38" name="Espace réservé d’image 37">
            <a:extLst>
              <a:ext uri="{FF2B5EF4-FFF2-40B4-BE49-F238E27FC236}">
                <a16:creationId xmlns:a16="http://schemas.microsoft.com/office/drawing/2014/main" id="{8A6BB597-41F4-432E-8432-8F39511B29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6661976" y="2076831"/>
            <a:ext cx="1691640" cy="1268730"/>
          </a:xfrm>
        </p:spPr>
      </p:pic>
      <p:pic>
        <p:nvPicPr>
          <p:cNvPr id="40" name="Espace réservé d’image 39">
            <a:extLst>
              <a:ext uri="{FF2B5EF4-FFF2-40B4-BE49-F238E27FC236}">
                <a16:creationId xmlns:a16="http://schemas.microsoft.com/office/drawing/2014/main" id="{76B2FC80-9F3B-46D8-94D9-882D90A858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9162210" y="2076831"/>
            <a:ext cx="2261808" cy="1272266"/>
          </a:xfrm>
        </p:spPr>
      </p:pic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256" y="3551138"/>
            <a:ext cx="1711325" cy="365760"/>
          </a:xfrm>
        </p:spPr>
        <p:txBody>
          <a:bodyPr rtlCol="0"/>
          <a:lstStyle/>
          <a:p>
            <a:pPr algn="ctr" rtl="0"/>
            <a:r>
              <a:rPr lang="fr-FR" dirty="0"/>
              <a:t>Dépenses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78733" y="4232949"/>
            <a:ext cx="1711572" cy="638175"/>
          </a:xfrm>
        </p:spPr>
        <p:txBody>
          <a:bodyPr rtlCol="0"/>
          <a:lstStyle/>
          <a:p>
            <a:pPr rtl="0"/>
            <a:r>
              <a:rPr lang="fr-FR" dirty="0"/>
              <a:t>A rentrer avant tout achat</a:t>
            </a:r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6615" y="3550776"/>
            <a:ext cx="1711325" cy="365760"/>
          </a:xfrm>
        </p:spPr>
        <p:txBody>
          <a:bodyPr rtlCol="0"/>
          <a:lstStyle/>
          <a:p>
            <a:pPr algn="ctr" rtl="0"/>
            <a:r>
              <a:rPr lang="fr-FR" dirty="0"/>
              <a:t>Budgets</a:t>
            </a:r>
          </a:p>
        </p:txBody>
      </p:sp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8384" y="4232949"/>
            <a:ext cx="1711572" cy="1067184"/>
          </a:xfrm>
        </p:spPr>
        <p:txBody>
          <a:bodyPr rtlCol="0"/>
          <a:lstStyle/>
          <a:p>
            <a:pPr rtl="0"/>
            <a:r>
              <a:rPr lang="fr-FR" dirty="0"/>
              <a:t>Catégorie de dépenses avec un plafond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2223" y="3550776"/>
            <a:ext cx="1711325" cy="365760"/>
          </a:xfrm>
        </p:spPr>
        <p:txBody>
          <a:bodyPr rtlCol="0"/>
          <a:lstStyle/>
          <a:p>
            <a:pPr algn="ctr" rtl="0"/>
            <a:r>
              <a:rPr lang="fr-FR" dirty="0"/>
              <a:t>Objectifs</a:t>
            </a:r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2395" y="4121751"/>
            <a:ext cx="2590801" cy="1253042"/>
          </a:xfrm>
        </p:spPr>
        <p:txBody>
          <a:bodyPr rtlCol="0"/>
          <a:lstStyle/>
          <a:p>
            <a:pPr algn="ctr" rtl="0">
              <a:lnSpc>
                <a:spcPct val="100000"/>
              </a:lnSpc>
            </a:pPr>
            <a:r>
              <a:rPr lang="fr-FR" dirty="0"/>
              <a:t>Nom Somme </a:t>
            </a:r>
            <a:br>
              <a:rPr lang="fr-FR" dirty="0"/>
            </a:br>
            <a:r>
              <a:rPr lang="fr-FR" dirty="0"/>
              <a:t>=&gt;</a:t>
            </a:r>
            <a:br>
              <a:rPr lang="fr-FR" dirty="0"/>
            </a:br>
            <a:r>
              <a:rPr lang="fr-FR" dirty="0"/>
              <a:t>En combien</a:t>
            </a:r>
            <a:br>
              <a:rPr lang="fr-FR" dirty="0"/>
            </a:br>
            <a:r>
              <a:rPr lang="fr-FR" dirty="0"/>
              <a:t>d’années on y arrivera</a:t>
            </a: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8952" y="3550776"/>
            <a:ext cx="2338356" cy="365760"/>
          </a:xfrm>
        </p:spPr>
        <p:txBody>
          <a:bodyPr rtlCol="0"/>
          <a:lstStyle/>
          <a:p>
            <a:pPr algn="ctr" rtl="0"/>
            <a:r>
              <a:rPr lang="fr-FR" dirty="0"/>
              <a:t>Salaire et Comptes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32345" y="4238813"/>
            <a:ext cx="1711571" cy="632312"/>
          </a:xfrm>
        </p:spPr>
        <p:txBody>
          <a:bodyPr rtlCol="0"/>
          <a:lstStyle/>
          <a:p>
            <a:pPr rtl="0"/>
            <a:r>
              <a:rPr lang="fr-FR" dirty="0"/>
              <a:t>Les saisir une fois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fr-FR"/>
              <a:t>Mardi 2 février 20XX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65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e libre : Forme 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8" name="Espace réservé d’image 7" descr="Arrière-plan numérique Point de donnée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8</a:t>
            </a:fld>
            <a:endParaRPr lang="fr-FR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7503588-70B0-F22A-557F-E7430AAA7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9652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935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1"/>
            <a:ext cx="3803227" cy="772160"/>
          </a:xfrm>
        </p:spPr>
        <p:txBody>
          <a:bodyPr rtlCol="0"/>
          <a:lstStyle/>
          <a:p>
            <a:pPr rtl="0"/>
            <a:r>
              <a:rPr lang="fr-FR" dirty="0"/>
              <a:t>Concurrence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fr-FR"/>
              <a:t>Mardi 2 février 20XX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24676460-B613-5520-4288-4CEFCDCA97D7}"/>
              </a:ext>
            </a:extLst>
          </p:cNvPr>
          <p:cNvSpPr/>
          <p:nvPr/>
        </p:nvSpPr>
        <p:spPr>
          <a:xfrm>
            <a:off x="6007099" y="856216"/>
            <a:ext cx="177800" cy="51455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B74B441-D459-4239-1720-170909914FE4}"/>
              </a:ext>
            </a:extLst>
          </p:cNvPr>
          <p:cNvSpPr/>
          <p:nvPr/>
        </p:nvSpPr>
        <p:spPr>
          <a:xfrm rot="5400000">
            <a:off x="6019055" y="-363526"/>
            <a:ext cx="153889" cy="7585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Titre 5">
            <a:extLst>
              <a:ext uri="{FF2B5EF4-FFF2-40B4-BE49-F238E27FC236}">
                <a16:creationId xmlns:a16="http://schemas.microsoft.com/office/drawing/2014/main" id="{9C1DB4E6-11E9-1C9F-DD0A-0647727BF785}"/>
              </a:ext>
            </a:extLst>
          </p:cNvPr>
          <p:cNvSpPr txBox="1">
            <a:spLocks/>
          </p:cNvSpPr>
          <p:nvPr/>
        </p:nvSpPr>
        <p:spPr>
          <a:xfrm>
            <a:off x="6314440" y="794175"/>
            <a:ext cx="2465493" cy="425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Professionnel</a:t>
            </a:r>
          </a:p>
        </p:txBody>
      </p:sp>
      <p:sp>
        <p:nvSpPr>
          <p:cNvPr id="49" name="Titre 5">
            <a:extLst>
              <a:ext uri="{FF2B5EF4-FFF2-40B4-BE49-F238E27FC236}">
                <a16:creationId xmlns:a16="http://schemas.microsoft.com/office/drawing/2014/main" id="{3F4BE03E-01A9-7595-AAF3-8FE22CE06F90}"/>
              </a:ext>
            </a:extLst>
          </p:cNvPr>
          <p:cNvSpPr txBox="1">
            <a:spLocks/>
          </p:cNvSpPr>
          <p:nvPr/>
        </p:nvSpPr>
        <p:spPr>
          <a:xfrm>
            <a:off x="4138505" y="5638797"/>
            <a:ext cx="1868594" cy="425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Personnel</a:t>
            </a:r>
          </a:p>
        </p:txBody>
      </p:sp>
      <p:sp>
        <p:nvSpPr>
          <p:cNvPr id="50" name="Titre 5">
            <a:extLst>
              <a:ext uri="{FF2B5EF4-FFF2-40B4-BE49-F238E27FC236}">
                <a16:creationId xmlns:a16="http://schemas.microsoft.com/office/drawing/2014/main" id="{7ADEE92C-8B4C-6A17-2EE4-C4596662FE36}"/>
              </a:ext>
            </a:extLst>
          </p:cNvPr>
          <p:cNvSpPr txBox="1">
            <a:spLocks/>
          </p:cNvSpPr>
          <p:nvPr/>
        </p:nvSpPr>
        <p:spPr>
          <a:xfrm>
            <a:off x="374541" y="3216486"/>
            <a:ext cx="1868594" cy="425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Informatif</a:t>
            </a:r>
          </a:p>
        </p:txBody>
      </p:sp>
      <p:sp>
        <p:nvSpPr>
          <p:cNvPr id="51" name="Titre 5">
            <a:extLst>
              <a:ext uri="{FF2B5EF4-FFF2-40B4-BE49-F238E27FC236}">
                <a16:creationId xmlns:a16="http://schemas.microsoft.com/office/drawing/2014/main" id="{D14F655E-BE51-C2C6-7956-0E2BF5E15DAD}"/>
              </a:ext>
            </a:extLst>
          </p:cNvPr>
          <p:cNvSpPr txBox="1">
            <a:spLocks/>
          </p:cNvSpPr>
          <p:nvPr/>
        </p:nvSpPr>
        <p:spPr>
          <a:xfrm>
            <a:off x="9948863" y="3216486"/>
            <a:ext cx="1868594" cy="425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Interactif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D806D8-A879-3886-C6AB-7FB2D4E46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95" y="1191120"/>
            <a:ext cx="3471333" cy="115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nkin : pour une meilleure gestion de ses comptes bancaires">
            <a:extLst>
              <a:ext uri="{FF2B5EF4-FFF2-40B4-BE49-F238E27FC236}">
                <a16:creationId xmlns:a16="http://schemas.microsoft.com/office/drawing/2014/main" id="{BC74F6B3-05CA-DD5F-0EB1-9501A3F3F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038" y="3594654"/>
            <a:ext cx="2573867" cy="12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loteBudget – Applications sur Google Play">
            <a:extLst>
              <a:ext uri="{FF2B5EF4-FFF2-40B4-BE49-F238E27FC236}">
                <a16:creationId xmlns:a16="http://schemas.microsoft.com/office/drawing/2014/main" id="{29070560-B244-0530-1843-1A82C80A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0" y="3715039"/>
            <a:ext cx="1359891" cy="135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98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806.tgt.Office_50301108_TF33713516_Win32_OJ112196127.potx" id="{22996B42-D21B-4B21-8A2E-2EFD633A6008}" vid="{A1A70CD2-AB8C-4833-8F02-56C7A9672AB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{E4CCB1F9-8173-4493-954D-8881B357A120}tf33713516_win32</Template>
  <TotalTime>215</TotalTime>
  <Words>310</Words>
  <Application>Microsoft Office PowerPoint</Application>
  <PresentationFormat>Grand écran</PresentationFormat>
  <Paragraphs>113</Paragraphs>
  <Slides>12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Walbaum Display</vt:lpstr>
      <vt:lpstr>3DFloatVTI</vt:lpstr>
      <vt:lpstr>Bud-GET</vt:lpstr>
      <vt:lpstr>L’Histoire</vt:lpstr>
      <vt:lpstr>Si vous ne pouvez pas vous l’acheter 2 fois, vous ne pouvez pas vous le permettre</vt:lpstr>
      <vt:lpstr>Présentation PowerPoint</vt:lpstr>
      <vt:lpstr>Fonctionnalités</vt:lpstr>
      <vt:lpstr>Bud-GET</vt:lpstr>
      <vt:lpstr>Fonctionnalités</vt:lpstr>
      <vt:lpstr>Présentation PowerPoint</vt:lpstr>
      <vt:lpstr>Concurrence</vt:lpstr>
      <vt:lpstr>Concurrence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Bud-GET</dc:title>
  <dc:creator>Yoël Pépin</dc:creator>
  <cp:lastModifiedBy>Yoël Pépin</cp:lastModifiedBy>
  <cp:revision>3</cp:revision>
  <dcterms:created xsi:type="dcterms:W3CDTF">2022-06-10T03:50:51Z</dcterms:created>
  <dcterms:modified xsi:type="dcterms:W3CDTF">2022-06-10T20:28:48Z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